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3"/>
  </p:notesMasterIdLst>
  <p:handoutMasterIdLst>
    <p:handoutMasterId r:id="rId24"/>
  </p:handoutMasterIdLst>
  <p:sldIdLst>
    <p:sldId id="303" r:id="rId2"/>
    <p:sldId id="297" r:id="rId3"/>
    <p:sldId id="298" r:id="rId4"/>
    <p:sldId id="259" r:id="rId5"/>
    <p:sldId id="301" r:id="rId6"/>
    <p:sldId id="264" r:id="rId7"/>
    <p:sldId id="295" r:id="rId8"/>
    <p:sldId id="266" r:id="rId9"/>
    <p:sldId id="257" r:id="rId10"/>
    <p:sldId id="258" r:id="rId11"/>
    <p:sldId id="262" r:id="rId12"/>
    <p:sldId id="296" r:id="rId13"/>
    <p:sldId id="263" r:id="rId14"/>
    <p:sldId id="306" r:id="rId15"/>
    <p:sldId id="307" r:id="rId16"/>
    <p:sldId id="302" r:id="rId17"/>
    <p:sldId id="300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62" autoAdjust="0"/>
  </p:normalViewPr>
  <p:slideViewPr>
    <p:cSldViewPr>
      <p:cViewPr>
        <p:scale>
          <a:sx n="70" d="100"/>
          <a:sy n="70" d="100"/>
        </p:scale>
        <p:origin x="-2814" y="-9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F5882-B512-4C35-BFC9-FB2ED67C29B6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CA6B8-D9E2-4788-A21A-04A2E585F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066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6AD12-2AE9-4161-9357-8A1BD641CBDF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CCC21-FBAD-4AC1-B0D2-C17289F44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81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CCC21-FBAD-4AC1-B0D2-C17289F4483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227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CCC21-FBAD-4AC1-B0D2-C17289F4483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68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CCC21-FBAD-4AC1-B0D2-C17289F4483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94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CCC21-FBAD-4AC1-B0D2-C17289F4483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90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CCC21-FBAD-4AC1-B0D2-C17289F4483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59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CCC21-FBAD-4AC1-B0D2-C17289F4483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11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CCC21-FBAD-4AC1-B0D2-C17289F4483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52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CCC21-FBAD-4AC1-B0D2-C17289F4483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52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CCC21-FBAD-4AC1-B0D2-C17289F4483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27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CCC21-FBAD-4AC1-B0D2-C17289F4483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437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CCC21-FBAD-4AC1-B0D2-C17289F4483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96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5DC8-031C-400A-B19B-9ADD5DBD693B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E468-4C2B-402D-8039-2458D37DB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5DC8-031C-400A-B19B-9ADD5DBD693B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E468-4C2B-402D-8039-2458D37DB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5DC8-031C-400A-B19B-9ADD5DBD693B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E468-4C2B-402D-8039-2458D37DB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5DC8-031C-400A-B19B-9ADD5DBD693B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E468-4C2B-402D-8039-2458D37DB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5DC8-031C-400A-B19B-9ADD5DBD693B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E468-4C2B-402D-8039-2458D37DB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5DC8-031C-400A-B19B-9ADD5DBD693B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E468-4C2B-402D-8039-2458D37DB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5DC8-031C-400A-B19B-9ADD5DBD693B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E468-4C2B-402D-8039-2458D37DB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5DC8-031C-400A-B19B-9ADD5DBD693B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E468-4C2B-402D-8039-2458D37DB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5DC8-031C-400A-B19B-9ADD5DBD693B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E468-4C2B-402D-8039-2458D37DB0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5DC8-031C-400A-B19B-9ADD5DBD693B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1E468-4C2B-402D-8039-2458D37DB0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5DC8-031C-400A-B19B-9ADD5DBD693B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21E468-4C2B-402D-8039-2458D37DB0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B21E468-4C2B-402D-8039-2458D37DB06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E775DC8-031C-400A-B19B-9ADD5DBD693B}" type="datetimeFigureOut">
              <a:rPr lang="en-US" smtClean="0"/>
              <a:t>2/9/2020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105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6000" b="1" dirty="0" smtClean="0"/>
              <a:t>PELAKSANAAN                 PEMETAAN KOMPETENSI</a:t>
            </a:r>
          </a:p>
          <a:p>
            <a:pPr marL="0" indent="0" algn="ctr">
              <a:buNone/>
            </a:pPr>
            <a:r>
              <a:rPr lang="id-ID" sz="6000" b="1" dirty="0" smtClean="0"/>
              <a:t>(TALENT MAPPING)                   ASN LINGKUP PROVINSI SULAWESI TENGAH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814638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520940" cy="685800"/>
          </a:xfrm>
        </p:spPr>
        <p:txBody>
          <a:bodyPr/>
          <a:lstStyle/>
          <a:p>
            <a:pPr algn="l"/>
            <a:r>
              <a:rPr lang="en-US" sz="4000" b="1" dirty="0" smtClean="0"/>
              <a:t>TUJUAN</a:t>
            </a:r>
            <a:r>
              <a:rPr lang="id-ID" sz="4000" b="1" dirty="0" smtClean="0"/>
              <a:t>..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00628"/>
            <a:ext cx="8763000" cy="5376372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id-ID" sz="3800" dirty="0" smtClean="0"/>
              <a:t> </a:t>
            </a:r>
            <a:r>
              <a:rPr lang="en-US" sz="3800" dirty="0" err="1" smtClean="0"/>
              <a:t>Untuk</a:t>
            </a:r>
            <a:r>
              <a:rPr lang="en-US" sz="3800" dirty="0" smtClean="0"/>
              <a:t> </a:t>
            </a:r>
            <a:r>
              <a:rPr lang="en-US" sz="3800" dirty="0" err="1" smtClean="0"/>
              <a:t>mengetahui</a:t>
            </a:r>
            <a:r>
              <a:rPr lang="en-US" sz="3800" dirty="0" smtClean="0"/>
              <a:t>, </a:t>
            </a:r>
            <a:r>
              <a:rPr lang="en-US" sz="3800" dirty="0" err="1" smtClean="0"/>
              <a:t>mengukur</a:t>
            </a:r>
            <a:r>
              <a:rPr lang="en-US" sz="3800" dirty="0" smtClean="0"/>
              <a:t>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 smtClean="0"/>
              <a:t>menilai</a:t>
            </a:r>
            <a:r>
              <a:rPr lang="en-US" sz="3800" dirty="0" smtClean="0"/>
              <a:t> </a:t>
            </a:r>
            <a:r>
              <a:rPr lang="en-US" sz="3800" dirty="0" err="1" smtClean="0"/>
              <a:t>kompetensi</a:t>
            </a:r>
            <a:r>
              <a:rPr lang="en-US" sz="3800" dirty="0" smtClean="0"/>
              <a:t>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 smtClean="0"/>
              <a:t>potensi</a:t>
            </a:r>
            <a:r>
              <a:rPr lang="en-US" sz="3800" dirty="0" smtClean="0"/>
              <a:t> </a:t>
            </a:r>
            <a:r>
              <a:rPr lang="en-US" sz="3800" dirty="0" err="1" smtClean="0"/>
              <a:t>diri</a:t>
            </a:r>
            <a:r>
              <a:rPr lang="en-US" sz="3800" dirty="0" smtClean="0"/>
              <a:t> ASN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id-ID" sz="3800" dirty="0" smtClean="0"/>
              <a:t> </a:t>
            </a:r>
            <a:r>
              <a:rPr lang="en-US" sz="3800" dirty="0" err="1" smtClean="0"/>
              <a:t>Memperkenalan</a:t>
            </a:r>
            <a:r>
              <a:rPr lang="en-US" sz="3800" dirty="0" smtClean="0"/>
              <a:t> </a:t>
            </a:r>
            <a:r>
              <a:rPr lang="en-US" sz="3800" dirty="0" err="1" smtClean="0"/>
              <a:t>konsep</a:t>
            </a:r>
            <a:r>
              <a:rPr lang="en-US" sz="3800" dirty="0" smtClean="0"/>
              <a:t> </a:t>
            </a:r>
            <a:r>
              <a:rPr lang="en-US" sz="3800" dirty="0" err="1" smtClean="0"/>
              <a:t>pemetaan</a:t>
            </a:r>
            <a:r>
              <a:rPr lang="en-US" sz="3800" dirty="0" smtClean="0"/>
              <a:t> ASN </a:t>
            </a:r>
            <a:r>
              <a:rPr lang="id-ID" sz="3800" dirty="0" smtClean="0"/>
              <a:t> </a:t>
            </a:r>
            <a:r>
              <a:rPr lang="en-US" sz="3800" dirty="0" err="1" smtClean="0"/>
              <a:t>sebagai</a:t>
            </a:r>
            <a:r>
              <a:rPr lang="en-US" sz="3800" dirty="0" smtClean="0"/>
              <a:t> </a:t>
            </a:r>
            <a:r>
              <a:rPr lang="en-US" sz="3800" dirty="0" err="1" smtClean="0"/>
              <a:t>cara</a:t>
            </a:r>
            <a:r>
              <a:rPr lang="en-US" sz="3800" dirty="0" smtClean="0"/>
              <a:t> </a:t>
            </a:r>
            <a:r>
              <a:rPr lang="en-US" sz="3800" dirty="0" err="1" smtClean="0"/>
              <a:t>untuk</a:t>
            </a:r>
            <a:r>
              <a:rPr lang="en-US" sz="3800" dirty="0" smtClean="0"/>
              <a:t> </a:t>
            </a:r>
            <a:r>
              <a:rPr lang="en-US" sz="3800" dirty="0" err="1" smtClean="0"/>
              <a:t>mengetahui</a:t>
            </a:r>
            <a:r>
              <a:rPr lang="en-US" sz="3800" dirty="0" smtClean="0"/>
              <a:t> level </a:t>
            </a:r>
            <a:r>
              <a:rPr lang="en-US" sz="3800" dirty="0" err="1" smtClean="0"/>
              <a:t>pencapaian</a:t>
            </a:r>
            <a:r>
              <a:rPr lang="en-US" sz="3800" dirty="0" smtClean="0"/>
              <a:t> </a:t>
            </a:r>
            <a:r>
              <a:rPr lang="en-US" sz="3800" dirty="0" err="1" smtClean="0"/>
              <a:t>kompetensi</a:t>
            </a:r>
            <a:r>
              <a:rPr lang="en-US" sz="3800" dirty="0" smtClean="0"/>
              <a:t>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 smtClean="0"/>
              <a:t>potensi</a:t>
            </a:r>
            <a:r>
              <a:rPr lang="en-US" sz="3800" dirty="0" smtClean="0"/>
              <a:t> ASN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id-ID" sz="3800" dirty="0" smtClean="0"/>
              <a:t> </a:t>
            </a:r>
            <a:r>
              <a:rPr lang="en-US" sz="3800" dirty="0" err="1" smtClean="0"/>
              <a:t>Tercapainya</a:t>
            </a:r>
            <a:r>
              <a:rPr lang="en-US" sz="3800" dirty="0" smtClean="0"/>
              <a:t> </a:t>
            </a:r>
            <a:r>
              <a:rPr lang="en-US" sz="3800" dirty="0" err="1" smtClean="0"/>
              <a:t>kegiatan</a:t>
            </a:r>
            <a:r>
              <a:rPr lang="en-US" sz="3800" dirty="0" smtClean="0"/>
              <a:t> </a:t>
            </a:r>
            <a:r>
              <a:rPr lang="en-US" sz="3800" dirty="0" err="1" smtClean="0"/>
              <a:t>assesment</a:t>
            </a:r>
            <a:r>
              <a:rPr lang="en-US" sz="3800" dirty="0" smtClean="0"/>
              <a:t> ASN </a:t>
            </a:r>
            <a:r>
              <a:rPr lang="en-US" sz="3800" dirty="0" err="1" smtClean="0"/>
              <a:t>secara</a:t>
            </a:r>
            <a:r>
              <a:rPr lang="en-US" sz="3800" dirty="0" smtClean="0"/>
              <a:t> </a:t>
            </a:r>
            <a:r>
              <a:rPr lang="en-US" sz="3800" dirty="0" err="1" smtClean="0"/>
              <a:t>akuntabel</a:t>
            </a:r>
            <a:r>
              <a:rPr lang="en-US" sz="3800" dirty="0" smtClean="0"/>
              <a:t>, </a:t>
            </a:r>
            <a:r>
              <a:rPr lang="en-US" sz="3800" dirty="0" err="1" smtClean="0"/>
              <a:t>objektif</a:t>
            </a:r>
            <a:r>
              <a:rPr lang="en-US" sz="3800" dirty="0" smtClean="0"/>
              <a:t>, </a:t>
            </a:r>
            <a:r>
              <a:rPr lang="en-US" sz="3800" dirty="0" err="1" smtClean="0"/>
              <a:t>kompetitif</a:t>
            </a:r>
            <a:r>
              <a:rPr lang="en-US" sz="3800" dirty="0"/>
              <a:t>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 smtClean="0"/>
              <a:t>profesional</a:t>
            </a:r>
            <a:endParaRPr lang="en-US" sz="3800" dirty="0" smtClean="0"/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76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685800"/>
          </a:xfrm>
        </p:spPr>
        <p:txBody>
          <a:bodyPr/>
          <a:lstStyle/>
          <a:p>
            <a:r>
              <a:rPr lang="id-ID" sz="3600" b="1" dirty="0" smtClean="0"/>
              <a:t>HASIL DAN MANFAAT.. 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sz="3500" dirty="0" smtClean="0"/>
              <a:t>I. HASIL </a:t>
            </a:r>
          </a:p>
          <a:p>
            <a:pPr marL="0" indent="0">
              <a:buNone/>
            </a:pPr>
            <a:r>
              <a:rPr lang="id-ID" sz="3000" dirty="0" smtClean="0"/>
              <a:t>1. Data Base </a:t>
            </a:r>
            <a:r>
              <a:rPr lang="id-ID" sz="3000" dirty="0"/>
              <a:t>berupa Profil Kompetensi Pegawai </a:t>
            </a:r>
            <a:r>
              <a:rPr lang="id-ID" sz="3000" dirty="0" smtClean="0"/>
              <a:t>                       </a:t>
            </a:r>
          </a:p>
          <a:p>
            <a:pPr marL="0" indent="0">
              <a:buNone/>
            </a:pPr>
            <a:r>
              <a:rPr lang="id-ID" sz="3000" dirty="0" smtClean="0"/>
              <a:t>    Provinsi Sulawesi Tengah</a:t>
            </a:r>
          </a:p>
          <a:p>
            <a:pPr marL="0" indent="0">
              <a:buNone/>
            </a:pPr>
            <a:endParaRPr lang="id-ID" sz="2600" dirty="0"/>
          </a:p>
          <a:p>
            <a:pPr marL="0" indent="0">
              <a:buNone/>
            </a:pPr>
            <a:r>
              <a:rPr lang="id-ID" sz="3000" dirty="0" smtClean="0"/>
              <a:t>II. MANFAAT </a:t>
            </a:r>
            <a:endParaRPr lang="id-ID" sz="3000" dirty="0"/>
          </a:p>
          <a:p>
            <a:pPr marL="45720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id-ID" sz="3000" dirty="0" err="1"/>
              <a:t>U</a:t>
            </a:r>
            <a:r>
              <a:rPr lang="en-US" sz="3000" dirty="0" err="1" smtClean="0"/>
              <a:t>ntuk</a:t>
            </a:r>
            <a:r>
              <a:rPr lang="en-US" sz="3000" dirty="0" smtClean="0"/>
              <a:t> </a:t>
            </a:r>
            <a:r>
              <a:rPr lang="en-US" sz="3000" dirty="0" err="1"/>
              <a:t>mengambil</a:t>
            </a:r>
            <a:r>
              <a:rPr lang="en-US" sz="3000" dirty="0"/>
              <a:t> </a:t>
            </a:r>
            <a:r>
              <a:rPr lang="en-US" sz="3000" dirty="0" err="1"/>
              <a:t>langkah</a:t>
            </a:r>
            <a:r>
              <a:rPr lang="en-US" sz="3000" dirty="0"/>
              <a:t> </a:t>
            </a:r>
            <a:r>
              <a:rPr lang="id-ID" sz="3000" dirty="0" smtClean="0"/>
              <a:t>K</a:t>
            </a:r>
            <a:r>
              <a:rPr lang="en-US" sz="3000" dirty="0" err="1" smtClean="0"/>
              <a:t>ebijakan</a:t>
            </a:r>
            <a:r>
              <a:rPr lang="en-US" sz="3000" dirty="0" smtClean="0"/>
              <a:t> </a:t>
            </a:r>
            <a:r>
              <a:rPr lang="id-ID" sz="3000" dirty="0" smtClean="0"/>
              <a:t>M</a:t>
            </a:r>
            <a:r>
              <a:rPr lang="en-US" sz="3000" dirty="0" err="1" smtClean="0"/>
              <a:t>anajemen</a:t>
            </a:r>
            <a:r>
              <a:rPr lang="en-US" sz="3000" dirty="0" smtClean="0"/>
              <a:t> </a:t>
            </a:r>
            <a:r>
              <a:rPr lang="en-US" sz="3000" dirty="0"/>
              <a:t>ASN </a:t>
            </a:r>
            <a:r>
              <a:rPr lang="id-ID" sz="3000" dirty="0" smtClean="0"/>
              <a:t>Pengembangan dan P</a:t>
            </a:r>
            <a:r>
              <a:rPr lang="en-US" sz="3000" dirty="0" err="1" smtClean="0"/>
              <a:t>ola</a:t>
            </a:r>
            <a:r>
              <a:rPr lang="en-US" sz="3000" dirty="0" smtClean="0"/>
              <a:t> </a:t>
            </a:r>
            <a:r>
              <a:rPr lang="id-ID" sz="3000" dirty="0" smtClean="0"/>
              <a:t>K</a:t>
            </a:r>
            <a:r>
              <a:rPr lang="en-US" sz="3000" dirty="0" err="1" smtClean="0"/>
              <a:t>arir</a:t>
            </a:r>
            <a:r>
              <a:rPr lang="en-US" sz="3000" dirty="0" smtClean="0"/>
              <a:t> (</a:t>
            </a:r>
            <a:r>
              <a:rPr lang="id-ID" sz="3000" dirty="0"/>
              <a:t>P</a:t>
            </a:r>
            <a:r>
              <a:rPr lang="en-US" sz="3000" dirty="0" err="1" smtClean="0"/>
              <a:t>romosi</a:t>
            </a:r>
            <a:r>
              <a:rPr lang="en-US" sz="3000" dirty="0"/>
              <a:t>, </a:t>
            </a:r>
            <a:r>
              <a:rPr lang="id-ID" sz="3000" dirty="0" smtClean="0"/>
              <a:t>R</a:t>
            </a:r>
            <a:r>
              <a:rPr lang="en-US" sz="3000" dirty="0" err="1" smtClean="0"/>
              <a:t>otasi</a:t>
            </a:r>
            <a:r>
              <a:rPr lang="id-ID" sz="3000" dirty="0" smtClean="0"/>
              <a:t>,</a:t>
            </a:r>
            <a:r>
              <a:rPr lang="en-US" sz="3000" dirty="0" smtClean="0"/>
              <a:t> </a:t>
            </a:r>
            <a:r>
              <a:rPr lang="id-ID" sz="3000" dirty="0" smtClean="0"/>
              <a:t>M</a:t>
            </a:r>
            <a:r>
              <a:rPr lang="en-US" sz="3000" dirty="0" err="1" smtClean="0"/>
              <a:t>utasi</a:t>
            </a:r>
            <a:r>
              <a:rPr lang="en-US" sz="3000" dirty="0"/>
              <a:t>), </a:t>
            </a:r>
            <a:r>
              <a:rPr lang="id-ID" sz="3000" dirty="0" smtClean="0"/>
              <a:t>P</a:t>
            </a:r>
            <a:r>
              <a:rPr lang="en-US" sz="3000" dirty="0" err="1" smtClean="0"/>
              <a:t>erencanaan</a:t>
            </a:r>
            <a:r>
              <a:rPr lang="en-US" sz="3000" dirty="0" smtClean="0"/>
              <a:t> </a:t>
            </a:r>
            <a:r>
              <a:rPr lang="en-US" sz="3000" dirty="0"/>
              <a:t>SDM, </a:t>
            </a:r>
            <a:r>
              <a:rPr lang="id-ID" sz="3000" dirty="0" smtClean="0"/>
              <a:t>R</a:t>
            </a:r>
            <a:r>
              <a:rPr lang="en-US" sz="3000" dirty="0" err="1" smtClean="0"/>
              <a:t>ekrutmen</a:t>
            </a:r>
            <a:r>
              <a:rPr lang="en-US" sz="3000" dirty="0" smtClean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id-ID" sz="3000" dirty="0" smtClean="0"/>
              <a:t>S</a:t>
            </a:r>
            <a:r>
              <a:rPr lang="en-US" sz="3000" dirty="0" err="1" smtClean="0"/>
              <a:t>eleksi</a:t>
            </a:r>
            <a:r>
              <a:rPr lang="en-US" sz="3000" dirty="0"/>
              <a:t>, </a:t>
            </a:r>
            <a:r>
              <a:rPr lang="id-ID" sz="3000" dirty="0" smtClean="0"/>
              <a:t>D</a:t>
            </a:r>
            <a:r>
              <a:rPr lang="en-US" sz="3000" dirty="0" err="1" smtClean="0"/>
              <a:t>iklat</a:t>
            </a:r>
            <a:r>
              <a:rPr lang="en-US" sz="3000" dirty="0" smtClean="0"/>
              <a:t> </a:t>
            </a:r>
            <a:r>
              <a:rPr lang="en-US" sz="3000" dirty="0" err="1"/>
              <a:t>dsb</a:t>
            </a:r>
            <a:endParaRPr lang="en-US" sz="3000" dirty="0"/>
          </a:p>
          <a:p>
            <a:pPr marL="45720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/>
              <a:t>mendapatkan</a:t>
            </a:r>
            <a:r>
              <a:rPr lang="en-US" sz="3000" dirty="0"/>
              <a:t> the right person at the right </a:t>
            </a:r>
            <a:r>
              <a:rPr lang="en-US" sz="3000" dirty="0" smtClean="0"/>
              <a:t>place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000" dirty="0" err="1" smtClean="0"/>
              <a:t>Dapat</a:t>
            </a:r>
            <a:r>
              <a:rPr lang="en-US" sz="3000" dirty="0" smtClean="0"/>
              <a:t> </a:t>
            </a:r>
            <a:r>
              <a:rPr lang="en-US" sz="3000" dirty="0" err="1" smtClean="0"/>
              <a:t>mengoptimalkan</a:t>
            </a:r>
            <a:r>
              <a:rPr lang="en-US" sz="3000" dirty="0" smtClean="0"/>
              <a:t> </a:t>
            </a:r>
            <a:r>
              <a:rPr lang="en-US" sz="3000" dirty="0" err="1" smtClean="0"/>
              <a:t>peran</a:t>
            </a:r>
            <a:r>
              <a:rPr lang="en-US" sz="3000" dirty="0" smtClean="0"/>
              <a:t> ASN yang </a:t>
            </a:r>
            <a:r>
              <a:rPr lang="en-US" sz="3000" dirty="0" err="1" smtClean="0"/>
              <a:t>dimiliki</a:t>
            </a:r>
            <a:r>
              <a:rPr lang="en-US" sz="3000" dirty="0" smtClean="0"/>
              <a:t> </a:t>
            </a:r>
            <a:r>
              <a:rPr lang="en-US" sz="3000" dirty="0" err="1" smtClean="0"/>
              <a:t>oleh</a:t>
            </a:r>
            <a:r>
              <a:rPr lang="en-US" sz="3000" dirty="0" smtClean="0"/>
              <a:t> </a:t>
            </a:r>
            <a:r>
              <a:rPr lang="en-US" sz="3000" dirty="0" err="1" smtClean="0"/>
              <a:t>organisasi</a:t>
            </a:r>
            <a:r>
              <a:rPr lang="en-US" sz="3000" dirty="0" smtClean="0"/>
              <a:t> </a:t>
            </a:r>
            <a:r>
              <a:rPr lang="en-US" sz="3000" dirty="0" err="1" smtClean="0"/>
              <a:t>perangkat</a:t>
            </a:r>
            <a:r>
              <a:rPr lang="en-US" sz="3000" dirty="0" smtClean="0"/>
              <a:t> </a:t>
            </a:r>
            <a:r>
              <a:rPr lang="en-US" sz="3000" dirty="0" err="1" smtClean="0"/>
              <a:t>daerah</a:t>
            </a:r>
            <a:r>
              <a:rPr lang="id-ID" sz="3000" dirty="0" smtClean="0"/>
              <a:t>. </a:t>
            </a:r>
            <a:endParaRPr lang="en-US" sz="3000" dirty="0" smtClean="0"/>
          </a:p>
          <a:p>
            <a:pPr marL="0" indent="0" algn="just">
              <a:buNone/>
            </a:pP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5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76200"/>
            <a:ext cx="7520940" cy="701040"/>
          </a:xfrm>
        </p:spPr>
        <p:txBody>
          <a:bodyPr/>
          <a:lstStyle/>
          <a:p>
            <a:r>
              <a:rPr lang="en-US" sz="3600" b="1" dirty="0" smtClean="0"/>
              <a:t>SASARAN</a:t>
            </a:r>
            <a:r>
              <a:rPr lang="id-ID" sz="3600" b="1" dirty="0" smtClean="0"/>
              <a:t>...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458200" cy="5715000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200" dirty="0" smtClean="0"/>
              <a:t>ASN JFU</a:t>
            </a:r>
            <a:r>
              <a:rPr lang="id-ID" sz="3200" dirty="0" smtClean="0"/>
              <a:t> (Jabatan Fungsional Umum) Pada       </a:t>
            </a:r>
            <a:r>
              <a:rPr lang="en-US" sz="3200" dirty="0" smtClean="0"/>
              <a:t>JABATAN PELAKSANA </a:t>
            </a:r>
            <a:r>
              <a:rPr lang="id-ID" sz="3200" dirty="0" smtClean="0"/>
              <a:t>(Staf) Golongan Ruang III.a Keatas  </a:t>
            </a:r>
            <a:r>
              <a:rPr lang="en-US" sz="3200" dirty="0" smtClean="0"/>
              <a:t>di </a:t>
            </a:r>
            <a:r>
              <a:rPr lang="en-US" sz="3200" dirty="0" err="1"/>
              <a:t>seluruh</a:t>
            </a:r>
            <a:r>
              <a:rPr lang="en-US" sz="3200" dirty="0"/>
              <a:t> </a:t>
            </a:r>
            <a:r>
              <a:rPr lang="en-US" sz="3200" dirty="0" smtClean="0"/>
              <a:t>PD</a:t>
            </a:r>
            <a:r>
              <a:rPr lang="id-ID" sz="3200" dirty="0" smtClean="0"/>
              <a:t> (Perangkat Daerah) </a:t>
            </a:r>
            <a:r>
              <a:rPr lang="en-US" sz="3200" dirty="0" smtClean="0"/>
              <a:t> </a:t>
            </a:r>
            <a:r>
              <a:rPr lang="id-ID" sz="3200" dirty="0" smtClean="0"/>
              <a:t>                   </a:t>
            </a:r>
            <a:r>
              <a:rPr lang="en-US" sz="3200" dirty="0" err="1" smtClean="0"/>
              <a:t>Provinsi</a:t>
            </a:r>
            <a:r>
              <a:rPr lang="en-US" sz="3200" dirty="0" smtClean="0"/>
              <a:t> </a:t>
            </a:r>
            <a:r>
              <a:rPr lang="en-US" sz="3200" dirty="0"/>
              <a:t>Sulawesi </a:t>
            </a:r>
            <a:r>
              <a:rPr lang="en-US" sz="3200" dirty="0" smtClean="0"/>
              <a:t>Tengah</a:t>
            </a:r>
            <a:endParaRPr lang="id-ID" sz="32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 err="1"/>
              <a:t>Mengapa</a:t>
            </a:r>
            <a:r>
              <a:rPr lang="en-US" sz="2800" dirty="0"/>
              <a:t> </a:t>
            </a:r>
            <a:r>
              <a:rPr lang="en-US" sz="2800" dirty="0" err="1"/>
              <a:t>jabatan</a:t>
            </a:r>
            <a:r>
              <a:rPr lang="en-US" sz="2800" dirty="0"/>
              <a:t> </a:t>
            </a:r>
            <a:r>
              <a:rPr lang="en-US" sz="2800" dirty="0" err="1"/>
              <a:t>pelaksana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sasaran</a:t>
            </a:r>
            <a:r>
              <a:rPr lang="en-US" sz="2800" dirty="0"/>
              <a:t> </a:t>
            </a:r>
            <a:r>
              <a:rPr lang="id-ID" sz="2800" dirty="0"/>
              <a:t>awal kegiatan </a:t>
            </a:r>
            <a:r>
              <a:rPr lang="en-US" sz="2800" dirty="0"/>
              <a:t>talent mapping</a:t>
            </a:r>
            <a:r>
              <a:rPr lang="id-ID" sz="2800" dirty="0"/>
              <a:t> ini .</a:t>
            </a:r>
            <a:r>
              <a:rPr lang="en-US" sz="2800" dirty="0"/>
              <a:t>?</a:t>
            </a:r>
            <a:endParaRPr lang="id-ID" sz="2400" dirty="0"/>
          </a:p>
          <a:p>
            <a:pPr marL="542925" indent="-542925" algn="just">
              <a:buFont typeface="Wingdings" pitchFamily="2" charset="2"/>
              <a:buChar char="q"/>
            </a:pPr>
            <a:r>
              <a:rPr lang="en-US" sz="2400" dirty="0" err="1"/>
              <a:t>Jabatan</a:t>
            </a:r>
            <a:r>
              <a:rPr lang="en-US" sz="2400" dirty="0"/>
              <a:t> </a:t>
            </a:r>
            <a:r>
              <a:rPr lang="id-ID" sz="2400" dirty="0" err="1"/>
              <a:t>P</a:t>
            </a:r>
            <a:r>
              <a:rPr lang="en-US" sz="2400" dirty="0" err="1" smtClean="0"/>
              <a:t>elaksana</a:t>
            </a:r>
            <a:r>
              <a:rPr lang="en-US" sz="2400" dirty="0" smtClean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tugasnya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UU ASN No. 5 </a:t>
            </a:r>
            <a:r>
              <a:rPr lang="en-US" sz="2400" dirty="0" err="1"/>
              <a:t>Tahun</a:t>
            </a:r>
            <a:r>
              <a:rPr lang="en-US" sz="2400" dirty="0"/>
              <a:t> 2014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 smtClean="0"/>
              <a:t>bertanggung</a:t>
            </a:r>
            <a:r>
              <a:rPr lang="en-US" sz="2400" dirty="0" smtClean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melaksanakan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id-ID" sz="2400" dirty="0" smtClean="0"/>
              <a:t>P</a:t>
            </a:r>
            <a:r>
              <a:rPr lang="en-US" sz="2400" dirty="0" err="1" smtClean="0"/>
              <a:t>elayanan</a:t>
            </a:r>
            <a:r>
              <a:rPr lang="en-US" sz="2400" dirty="0" smtClean="0"/>
              <a:t> </a:t>
            </a:r>
            <a:r>
              <a:rPr lang="id-ID" sz="2400" dirty="0" smtClean="0"/>
              <a:t>P</a:t>
            </a:r>
            <a:r>
              <a:rPr lang="en-US" sz="2400" dirty="0" err="1" smtClean="0"/>
              <a:t>ublik</a:t>
            </a:r>
            <a:r>
              <a:rPr lang="en-US" sz="2400" dirty="0" smtClean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id-ID" sz="2400" dirty="0" smtClean="0"/>
              <a:t>A</a:t>
            </a:r>
            <a:r>
              <a:rPr lang="en-US" sz="2400" dirty="0" err="1" smtClean="0"/>
              <a:t>dministrasi</a:t>
            </a:r>
            <a:r>
              <a:rPr lang="en-US" sz="2400" dirty="0" smtClean="0"/>
              <a:t> </a:t>
            </a:r>
            <a:r>
              <a:rPr lang="id-ID" sz="2400" dirty="0" smtClean="0"/>
              <a:t>P</a:t>
            </a:r>
            <a:r>
              <a:rPr lang="en-US" sz="2400" dirty="0" err="1" smtClean="0"/>
              <a:t>emerintahan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 smtClean="0"/>
              <a:t>P</a:t>
            </a:r>
            <a:r>
              <a:rPr lang="en-US" sz="2400" dirty="0" err="1" smtClean="0"/>
              <a:t>embangunan</a:t>
            </a:r>
            <a:r>
              <a:rPr lang="en-US" sz="2400" dirty="0"/>
              <a:t>.</a:t>
            </a:r>
          </a:p>
          <a:p>
            <a:pPr marL="542925" indent="-542925" algn="just">
              <a:buFont typeface="Wingdings" pitchFamily="2" charset="2"/>
              <a:buChar char="q"/>
            </a:pPr>
            <a:r>
              <a:rPr lang="en-US" sz="2400" dirty="0" err="1"/>
              <a:t>Rumpun</a:t>
            </a:r>
            <a:r>
              <a:rPr lang="en-US" sz="2400" dirty="0"/>
              <a:t> </a:t>
            </a:r>
            <a:r>
              <a:rPr lang="en-US" sz="2400" dirty="0" err="1"/>
              <a:t>Jabatan</a:t>
            </a:r>
            <a:r>
              <a:rPr lang="en-US" sz="2400" dirty="0"/>
              <a:t> </a:t>
            </a:r>
            <a:r>
              <a:rPr lang="id-ID" sz="2400" dirty="0"/>
              <a:t>Golongan Ruang III</a:t>
            </a:r>
            <a:r>
              <a:rPr lang="en-US" sz="2400" dirty="0"/>
              <a:t> </a:t>
            </a:r>
            <a:r>
              <a:rPr lang="id-ID" sz="2400" dirty="0"/>
              <a:t>(Penata) dalam </a:t>
            </a:r>
            <a:r>
              <a:rPr lang="en-US" sz="2400" dirty="0" err="1"/>
              <a:t>uraian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id-ID" sz="2400" dirty="0"/>
              <a:t>nya </a:t>
            </a:r>
            <a:r>
              <a:rPr lang="en-US" sz="2400" dirty="0" err="1" smtClean="0"/>
              <a:t>sebagai</a:t>
            </a:r>
            <a:r>
              <a:rPr lang="id-ID" sz="2400" dirty="0" smtClean="0"/>
              <a:t> </a:t>
            </a:r>
            <a:r>
              <a:rPr lang="id-ID" sz="2400" dirty="0"/>
              <a:t>Analis, Pengelola</a:t>
            </a:r>
            <a:r>
              <a:rPr lang="en-US" sz="2400" dirty="0"/>
              <a:t> </a:t>
            </a:r>
            <a:r>
              <a:rPr lang="id-ID" sz="2400" dirty="0"/>
              <a:t>Administrasi dan </a:t>
            </a:r>
            <a:r>
              <a:rPr lang="id-ID" sz="2400" dirty="0" smtClean="0"/>
              <a:t>Te</a:t>
            </a:r>
            <a:r>
              <a:rPr lang="en-US" sz="2400" dirty="0" err="1" smtClean="0"/>
              <a:t>knis</a:t>
            </a:r>
            <a:r>
              <a:rPr lang="en-US" sz="2400" dirty="0" smtClean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id-ID" sz="2400" dirty="0"/>
              <a:t>pada</a:t>
            </a:r>
            <a:r>
              <a:rPr lang="en-US" sz="2400" dirty="0"/>
              <a:t> PD</a:t>
            </a:r>
            <a:r>
              <a:rPr lang="id-ID" sz="2400" dirty="0"/>
              <a:t> (perangkat daerah).</a:t>
            </a:r>
          </a:p>
          <a:p>
            <a:pPr marL="542925" indent="-542925" algn="just">
              <a:buFont typeface="Wingdings" pitchFamily="2" charset="2"/>
              <a:buChar char="q"/>
            </a:pPr>
            <a:r>
              <a:rPr lang="id-ID" sz="2400" dirty="0" smtClean="0"/>
              <a:t>Mendukung </a:t>
            </a:r>
            <a:r>
              <a:rPr lang="id-ID" sz="2400" dirty="0"/>
              <a:t>capaian kerja jabatan Pengawas &amp; Administrator</a:t>
            </a:r>
            <a:endParaRPr lang="en-US" sz="2400" dirty="0"/>
          </a:p>
          <a:p>
            <a:pPr marL="0" indent="0" algn="just">
              <a:buNone/>
            </a:pPr>
            <a:endParaRPr lang="id-ID" sz="2400" dirty="0"/>
          </a:p>
          <a:p>
            <a:pPr marL="0" indent="0">
              <a:spcAft>
                <a:spcPts val="600"/>
              </a:spcAft>
              <a:buNone/>
            </a:pPr>
            <a:endParaRPr lang="id-ID" dirty="0"/>
          </a:p>
          <a:p>
            <a:pPr marL="0" indent="0">
              <a:spcAft>
                <a:spcPts val="600"/>
              </a:spcAft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77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STANDAR PENGUKURAN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689848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sz="3800" dirty="0" smtClean="0"/>
              <a:t>Permenpan </a:t>
            </a:r>
            <a:r>
              <a:rPr lang="id-ID" sz="3800" dirty="0"/>
              <a:t>No 38 tahun 2017 </a:t>
            </a:r>
            <a:r>
              <a:rPr lang="id-ID" sz="3800" dirty="0" smtClean="0"/>
              <a:t>tentang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id-ID" sz="3800" dirty="0" smtClean="0"/>
              <a:t>Standar Kompetensi Jabatan Aparatur Sipil Negara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3200" b="1" dirty="0" smtClean="0"/>
              <a:t>1. Kompetensi Manajerial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3200" dirty="0" smtClean="0"/>
              <a:t>     Dengan 8 aspek 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3200" dirty="0" smtClean="0"/>
              <a:t>      1. Integritas,   2. Kerjasama,  3.Komunikasi,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3200" dirty="0"/>
              <a:t> </a:t>
            </a:r>
            <a:r>
              <a:rPr lang="id-ID" sz="3200" dirty="0" smtClean="0"/>
              <a:t>     4.Orientasi pada hasil,   5.Pelayanan publik,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3200" dirty="0"/>
              <a:t> </a:t>
            </a:r>
            <a:r>
              <a:rPr lang="id-ID" sz="3200" dirty="0" smtClean="0"/>
              <a:t>     6.Pengembangan diri dan orang lain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id-ID" sz="3200" dirty="0" smtClean="0"/>
              <a:t>      7.Mengelola perubahan,  8.Pengambilan keputusan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3100" b="1" dirty="0" smtClean="0"/>
              <a:t>2</a:t>
            </a:r>
            <a:r>
              <a:rPr lang="id-ID" sz="3100" b="1" dirty="0"/>
              <a:t>. Kompetensi </a:t>
            </a:r>
            <a:r>
              <a:rPr lang="nn-NO" sz="3100" b="1" dirty="0"/>
              <a:t>Sosial Kultural</a:t>
            </a:r>
            <a:endParaRPr lang="id-ID" sz="31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3100" dirty="0"/>
              <a:t>    </a:t>
            </a:r>
            <a:r>
              <a:rPr lang="id-ID" sz="3100" dirty="0" smtClean="0"/>
              <a:t>Dengan </a:t>
            </a:r>
            <a:r>
              <a:rPr lang="id-ID" sz="3100" dirty="0"/>
              <a:t>1 aspek,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3100" dirty="0" smtClean="0"/>
              <a:t>    1</a:t>
            </a:r>
            <a:r>
              <a:rPr lang="id-ID" sz="3100" dirty="0"/>
              <a:t>. </a:t>
            </a:r>
            <a:r>
              <a:rPr lang="nn-NO" sz="3100" dirty="0"/>
              <a:t>Perekat Bangsa </a:t>
            </a:r>
            <a:endParaRPr lang="en-US" sz="3100" dirty="0"/>
          </a:p>
          <a:p>
            <a:pPr marL="514350" indent="-514350">
              <a:spcAft>
                <a:spcPts val="600"/>
              </a:spcAft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5535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1143000"/>
          </a:xfrm>
        </p:spPr>
        <p:txBody>
          <a:bodyPr/>
          <a:lstStyle/>
          <a:p>
            <a:r>
              <a:rPr lang="id-ID" dirty="0" smtClean="0"/>
              <a:t>UJI KOMPETENSI MELIPUTI...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153400" cy="5562600"/>
          </a:xfrm>
        </p:spPr>
        <p:txBody>
          <a:bodyPr/>
          <a:lstStyle/>
          <a:p>
            <a:pPr marL="114300" indent="0">
              <a:buNone/>
            </a:pPr>
            <a:r>
              <a:rPr lang="en-US" sz="3200" b="1" dirty="0" err="1"/>
              <a:t>Kompetensi</a:t>
            </a:r>
            <a:r>
              <a:rPr lang="en-US" sz="3200" b="1" dirty="0"/>
              <a:t> </a:t>
            </a:r>
            <a:r>
              <a:rPr lang="en-US" sz="3200" b="1" dirty="0" err="1"/>
              <a:t>Manajerial</a:t>
            </a:r>
            <a:r>
              <a:rPr lang="en-US" sz="3200" b="1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, </a:t>
            </a:r>
            <a:r>
              <a:rPr lang="en-US" sz="2400" dirty="0" err="1"/>
              <a:t>keterampilan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sikap</a:t>
            </a:r>
            <a:r>
              <a:rPr lang="en-US" sz="2400" dirty="0"/>
              <a:t>/</a:t>
            </a:r>
            <a:r>
              <a:rPr lang="en-US" sz="2400" dirty="0" err="1"/>
              <a:t>perilaku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diamati</a:t>
            </a:r>
            <a:r>
              <a:rPr lang="en-US" sz="2400" dirty="0"/>
              <a:t>, </a:t>
            </a:r>
            <a:r>
              <a:rPr lang="en-US" sz="2400" dirty="0" err="1"/>
              <a:t>diukur</a:t>
            </a:r>
            <a:r>
              <a:rPr lang="en-US" sz="2400" dirty="0"/>
              <a:t>, </a:t>
            </a:r>
            <a:r>
              <a:rPr lang="en-US" sz="2400" dirty="0" err="1"/>
              <a:t>dikembangkan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memimpin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/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mengelola</a:t>
            </a:r>
            <a:r>
              <a:rPr lang="en-US" sz="2400" dirty="0"/>
              <a:t> unit </a:t>
            </a:r>
            <a:r>
              <a:rPr lang="en-US" sz="2400" dirty="0" err="1"/>
              <a:t>organisasi</a:t>
            </a:r>
            <a:r>
              <a:rPr lang="en-US" sz="2400" dirty="0"/>
              <a:t>. </a:t>
            </a:r>
            <a:endParaRPr lang="id-ID" sz="2400" dirty="0"/>
          </a:p>
          <a:p>
            <a:pPr marL="114300" indent="0">
              <a:buNone/>
            </a:pPr>
            <a:r>
              <a:rPr lang="en-US" sz="3200" b="1" dirty="0" err="1" smtClean="0"/>
              <a:t>Kompetensi</a:t>
            </a:r>
            <a:r>
              <a:rPr lang="en-US" sz="3200" b="1" dirty="0" smtClean="0"/>
              <a:t> </a:t>
            </a:r>
            <a:r>
              <a:rPr lang="en-US" sz="3200" b="1" dirty="0" err="1"/>
              <a:t>Sosial</a:t>
            </a:r>
            <a:r>
              <a:rPr lang="en-US" sz="3200" b="1" dirty="0"/>
              <a:t> </a:t>
            </a:r>
            <a:r>
              <a:rPr lang="en-US" sz="3200" b="1" dirty="0" err="1"/>
              <a:t>Kultural</a:t>
            </a:r>
            <a:r>
              <a:rPr lang="en-US" sz="3200" b="1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, </a:t>
            </a:r>
            <a:r>
              <a:rPr lang="en-US" sz="2400" dirty="0" err="1"/>
              <a:t>keterampilan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sikap</a:t>
            </a:r>
            <a:r>
              <a:rPr lang="en-US" sz="2400" dirty="0"/>
              <a:t>/</a:t>
            </a:r>
            <a:r>
              <a:rPr lang="en-US" sz="2400" dirty="0" err="1"/>
              <a:t>perilaku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diamati</a:t>
            </a:r>
            <a:r>
              <a:rPr lang="en-US" sz="2400" dirty="0"/>
              <a:t>, </a:t>
            </a:r>
            <a:r>
              <a:rPr lang="en-US" sz="2400" dirty="0" err="1"/>
              <a:t>diukur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dikembangkan</a:t>
            </a:r>
            <a:r>
              <a:rPr lang="en-US" sz="2400" dirty="0"/>
              <a:t> </a:t>
            </a:r>
            <a:r>
              <a:rPr lang="en-US" sz="2400" dirty="0" err="1"/>
              <a:t>terkait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berinteraksi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majemuk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agama, </a:t>
            </a:r>
            <a:r>
              <a:rPr lang="en-US" sz="2400" dirty="0" err="1"/>
              <a:t>suku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, </a:t>
            </a:r>
            <a:r>
              <a:rPr lang="en-US" sz="2400" dirty="0" err="1"/>
              <a:t>perilaku</a:t>
            </a:r>
            <a:r>
              <a:rPr lang="en-US" sz="2400" dirty="0"/>
              <a:t>, </a:t>
            </a:r>
            <a:r>
              <a:rPr lang="en-US" sz="2400" dirty="0" err="1"/>
              <a:t>wawasan</a:t>
            </a:r>
            <a:r>
              <a:rPr lang="en-US" sz="2400" dirty="0"/>
              <a:t> </a:t>
            </a:r>
            <a:r>
              <a:rPr lang="en-US" sz="2400" dirty="0" err="1"/>
              <a:t>kebangsaan</a:t>
            </a:r>
            <a:r>
              <a:rPr lang="en-US" sz="2400" dirty="0"/>
              <a:t>, </a:t>
            </a:r>
            <a:r>
              <a:rPr lang="en-US" sz="2400" dirty="0" err="1"/>
              <a:t>etika</a:t>
            </a:r>
            <a:r>
              <a:rPr lang="en-US" sz="2400" dirty="0"/>
              <a:t>, </a:t>
            </a:r>
            <a:r>
              <a:rPr lang="en-US" sz="2400" dirty="0" err="1"/>
              <a:t>nilai-nilai</a:t>
            </a:r>
            <a:r>
              <a:rPr lang="en-US" sz="2400" dirty="0"/>
              <a:t>, moral, </a:t>
            </a:r>
            <a:r>
              <a:rPr lang="en-US" sz="2400" dirty="0" err="1"/>
              <a:t>emosi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, </a:t>
            </a:r>
            <a:endParaRPr 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2778514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Metode..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001000" cy="4800600"/>
          </a:xfrm>
        </p:spPr>
        <p:txBody>
          <a:bodyPr>
            <a:normAutofit/>
          </a:bodyPr>
          <a:lstStyle/>
          <a:p>
            <a:pPr marL="1143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/>
              <a:t>Assessment center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salah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metode</a:t>
            </a:r>
            <a:r>
              <a:rPr lang="en-US" sz="2800" dirty="0"/>
              <a:t> </a:t>
            </a:r>
            <a:r>
              <a:rPr lang="en-US" sz="2800" dirty="0" err="1"/>
              <a:t>penilaian</a:t>
            </a:r>
            <a:r>
              <a:rPr lang="en-US" sz="2800" dirty="0"/>
              <a:t> </a:t>
            </a:r>
            <a:r>
              <a:rPr lang="en-US" sz="2800" dirty="0" err="1"/>
              <a:t>kompetensi</a:t>
            </a:r>
            <a:r>
              <a:rPr lang="en-US" sz="2800" dirty="0"/>
              <a:t> yang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objektifitas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id-ID" sz="2800" dirty="0" smtClean="0"/>
              <a:t>dan </a:t>
            </a:r>
            <a:r>
              <a:rPr lang="id-ID" sz="2800" dirty="0"/>
              <a:t>Tes Psikologi </a:t>
            </a:r>
            <a:r>
              <a:rPr lang="id-ID" sz="2800" dirty="0" smtClean="0"/>
              <a:t>merupakan tes untuk </a:t>
            </a:r>
            <a:r>
              <a:rPr lang="id-ID" sz="2800" dirty="0"/>
              <a:t>mengukur Potensi </a:t>
            </a:r>
            <a:r>
              <a:rPr lang="id-ID" sz="2800" dirty="0" smtClean="0"/>
              <a:t>diri. </a:t>
            </a:r>
            <a:endParaRPr lang="en-US" sz="2800" dirty="0"/>
          </a:p>
          <a:p>
            <a:pPr marL="114300" indent="0">
              <a:buNone/>
            </a:pPr>
            <a:r>
              <a:rPr lang="en-US" sz="2800" dirty="0" err="1" smtClean="0"/>
              <a:t>Keunggulan</a:t>
            </a:r>
            <a:r>
              <a:rPr lang="en-US" sz="2800" dirty="0" smtClean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metode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menggali</a:t>
            </a:r>
            <a:r>
              <a:rPr lang="en-US" sz="2800" dirty="0"/>
              <a:t> </a:t>
            </a:r>
            <a:r>
              <a:rPr lang="en-US" sz="2800" dirty="0" err="1"/>
              <a:t>kompetensi</a:t>
            </a:r>
            <a:r>
              <a:rPr lang="en-US" sz="2800" dirty="0"/>
              <a:t> </a:t>
            </a:r>
            <a:r>
              <a:rPr lang="en-US" sz="2800" dirty="0" err="1"/>
              <a:t>peserta</a:t>
            </a:r>
            <a:r>
              <a:rPr lang="en-US" sz="2800" dirty="0"/>
              <a:t> (Assesse)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tingkah</a:t>
            </a:r>
            <a:r>
              <a:rPr lang="en-US" sz="2800" dirty="0"/>
              <a:t> </a:t>
            </a:r>
            <a:r>
              <a:rPr lang="en-US" sz="2800" dirty="0" err="1"/>
              <a:t>laku</a:t>
            </a:r>
            <a:r>
              <a:rPr lang="en-US" sz="2800" dirty="0"/>
              <a:t> yang </a:t>
            </a:r>
            <a:r>
              <a:rPr lang="en-US" sz="2800" dirty="0" err="1"/>
              <a:t>ditampilkan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observable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tuntutan</a:t>
            </a:r>
            <a:r>
              <a:rPr lang="en-US" sz="2800" dirty="0"/>
              <a:t> </a:t>
            </a:r>
            <a:r>
              <a:rPr lang="en-US" sz="2800" dirty="0" err="1"/>
              <a:t>situasi</a:t>
            </a:r>
            <a:r>
              <a:rPr lang="en-US" sz="2800" dirty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yang </a:t>
            </a:r>
            <a:r>
              <a:rPr lang="en-US" sz="2800" dirty="0" err="1"/>
              <a:t>dihadapi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0680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534400" cy="990600"/>
          </a:xfrm>
        </p:spPr>
        <p:txBody>
          <a:bodyPr>
            <a:noAutofit/>
          </a:bodyPr>
          <a:lstStyle/>
          <a:p>
            <a:r>
              <a:rPr lang="id-ID" sz="3200" b="1" dirty="0" smtClean="0"/>
              <a:t>JANGKA WAKTU HASIL PENILAIAN &amp;                   WAKTU PELAKSANAAN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8534400" cy="22859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id-ID" sz="3200" dirty="0" smtClean="0"/>
              <a:t>P</a:t>
            </a:r>
            <a:r>
              <a:rPr lang="en-US" sz="3200" dirty="0" err="1" smtClean="0"/>
              <a:t>enilaian</a:t>
            </a:r>
            <a:r>
              <a:rPr lang="en-US" sz="3200" dirty="0" smtClean="0"/>
              <a:t> </a:t>
            </a:r>
            <a:r>
              <a:rPr lang="id-ID" sz="3200" dirty="0"/>
              <a:t>K</a:t>
            </a:r>
            <a:r>
              <a:rPr lang="en-US" sz="3200" dirty="0" err="1" smtClean="0"/>
              <a:t>ompetensi</a:t>
            </a:r>
            <a:r>
              <a:rPr lang="en-US" sz="3200" dirty="0" smtClean="0"/>
              <a:t> </a:t>
            </a:r>
            <a:r>
              <a:rPr lang="en-US" sz="3200" dirty="0" err="1"/>
              <a:t>Assessee</a:t>
            </a:r>
            <a:r>
              <a:rPr lang="en-US" sz="3200" dirty="0"/>
              <a:t> </a:t>
            </a:r>
            <a:r>
              <a:rPr lang="en-US" sz="3200" dirty="0" err="1"/>
              <a:t>berlaku</a:t>
            </a:r>
            <a:r>
              <a:rPr lang="en-US" sz="3200" dirty="0"/>
              <a:t> </a:t>
            </a:r>
            <a:r>
              <a:rPr lang="id-ID" sz="3200" dirty="0" smtClean="0"/>
              <a:t>S</a:t>
            </a:r>
            <a:r>
              <a:rPr lang="en-US" sz="3200" dirty="0" err="1" smtClean="0"/>
              <a:t>elama</a:t>
            </a:r>
            <a:r>
              <a:rPr lang="id-ID" sz="3200" dirty="0" smtClean="0"/>
              <a:t>:</a:t>
            </a:r>
            <a:r>
              <a:rPr lang="en-US" sz="3200" dirty="0" smtClean="0"/>
              <a:t> </a:t>
            </a:r>
            <a:endParaRPr lang="id-ID" sz="3200" dirty="0" smtClean="0"/>
          </a:p>
          <a:p>
            <a:pPr marL="0" indent="0">
              <a:spcAft>
                <a:spcPts val="300"/>
              </a:spcAft>
              <a:buNone/>
            </a:pPr>
            <a:r>
              <a:rPr lang="en-US" sz="3200" b="1" dirty="0" smtClean="0"/>
              <a:t>3 </a:t>
            </a:r>
            <a:r>
              <a:rPr lang="en-US" sz="3200" b="1" dirty="0"/>
              <a:t>(</a:t>
            </a:r>
            <a:r>
              <a:rPr lang="en-US" sz="3200" b="1" dirty="0" err="1"/>
              <a:t>tiga</a:t>
            </a:r>
            <a:r>
              <a:rPr lang="en-US" sz="3200" b="1" dirty="0"/>
              <a:t>) </a:t>
            </a:r>
            <a:r>
              <a:rPr lang="id-ID" sz="3200" b="1" dirty="0" err="1"/>
              <a:t>T</a:t>
            </a:r>
            <a:r>
              <a:rPr lang="en-US" sz="3200" b="1" dirty="0" err="1" smtClean="0"/>
              <a:t>ahun</a:t>
            </a:r>
            <a:r>
              <a:rPr lang="en-US" sz="3200" b="1" dirty="0" smtClean="0"/>
              <a:t>.</a:t>
            </a:r>
            <a:r>
              <a:rPr lang="id-ID" sz="3200" b="1" dirty="0" smtClean="0"/>
              <a:t>.</a:t>
            </a:r>
            <a:endParaRPr lang="en-US" sz="3200" b="1" dirty="0"/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id-ID" sz="2400" dirty="0" smtClean="0"/>
              <a:t>(</a:t>
            </a:r>
            <a:r>
              <a:rPr lang="en-US" sz="2800" dirty="0" smtClean="0"/>
              <a:t>Per</a:t>
            </a:r>
            <a:r>
              <a:rPr lang="id-ID" sz="2800" dirty="0" smtClean="0"/>
              <a:t>ban </a:t>
            </a:r>
            <a:r>
              <a:rPr lang="en-US" sz="2800" dirty="0" smtClean="0"/>
              <a:t>BKN</a:t>
            </a:r>
            <a:r>
              <a:rPr lang="id-ID" sz="2800" dirty="0" smtClean="0"/>
              <a:t> </a:t>
            </a:r>
            <a:r>
              <a:rPr lang="en-US" sz="2800" dirty="0" smtClean="0"/>
              <a:t>RI</a:t>
            </a:r>
            <a:r>
              <a:rPr lang="id-ID" sz="2800" dirty="0" smtClean="0"/>
              <a:t> </a:t>
            </a:r>
            <a:r>
              <a:rPr lang="en-US" sz="2800" dirty="0" err="1" smtClean="0"/>
              <a:t>Nomor</a:t>
            </a:r>
            <a:r>
              <a:rPr lang="en-US" sz="2800" dirty="0" smtClean="0"/>
              <a:t> </a:t>
            </a:r>
            <a:r>
              <a:rPr lang="en-US" sz="2800" dirty="0"/>
              <a:t>26 </a:t>
            </a:r>
            <a:r>
              <a:rPr lang="en-US" sz="2800" dirty="0" err="1"/>
              <a:t>Tahun</a:t>
            </a:r>
            <a:r>
              <a:rPr lang="en-US" sz="2800" dirty="0"/>
              <a:t> 2019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Pembinaan</a:t>
            </a:r>
            <a:r>
              <a:rPr lang="en-US" sz="2800" dirty="0"/>
              <a:t> </a:t>
            </a:r>
            <a:r>
              <a:rPr lang="en-US" sz="2800" dirty="0" err="1"/>
              <a:t>Penyelenggara</a:t>
            </a:r>
            <a:r>
              <a:rPr lang="en-US" sz="2800" dirty="0"/>
              <a:t> </a:t>
            </a:r>
            <a:r>
              <a:rPr lang="en-US" sz="2800" dirty="0" err="1"/>
              <a:t>Penilaian</a:t>
            </a:r>
            <a:r>
              <a:rPr lang="en-US" sz="2800" dirty="0"/>
              <a:t> </a:t>
            </a:r>
            <a:r>
              <a:rPr lang="en-US" sz="2800" dirty="0" err="1"/>
              <a:t>Kompetensi</a:t>
            </a:r>
            <a:r>
              <a:rPr lang="en-US" sz="2800" dirty="0"/>
              <a:t>  </a:t>
            </a:r>
            <a:r>
              <a:rPr lang="en-US" sz="2800" dirty="0" smtClean="0"/>
              <a:t>P</a:t>
            </a:r>
            <a:r>
              <a:rPr lang="id-ID" sz="2800" dirty="0" smtClean="0"/>
              <a:t>NS)</a:t>
            </a:r>
            <a:r>
              <a:rPr lang="en-US" sz="2800" dirty="0" smtClean="0"/>
              <a:t> 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3657600"/>
            <a:ext cx="85344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id-ID" sz="3600" dirty="0" smtClean="0"/>
              <a:t>Waktu pelaksanaan ..</a:t>
            </a:r>
          </a:p>
          <a:p>
            <a:pPr marL="0" indent="0"/>
            <a:r>
              <a:rPr lang="id-ID" sz="2800" b="0" dirty="0" smtClean="0"/>
              <a:t>Pemetaan kompetensi manajerial dilaksanakan selama                 </a:t>
            </a:r>
            <a:r>
              <a:rPr lang="id-ID" sz="3200" b="0" dirty="0" smtClean="0"/>
              <a:t>2</a:t>
            </a:r>
            <a:r>
              <a:rPr lang="id-ID" sz="2800" b="0" dirty="0" smtClean="0"/>
              <a:t> tahun yakni tahun </a:t>
            </a:r>
            <a:r>
              <a:rPr lang="id-ID" sz="3200" b="0" dirty="0" smtClean="0"/>
              <a:t>2020-2021</a:t>
            </a:r>
          </a:p>
          <a:p>
            <a:pPr marL="0" indent="0"/>
            <a:r>
              <a:rPr lang="id-ID" sz="2800" b="0" dirty="0" smtClean="0"/>
              <a:t>Dengan pembagian jadwal sesuai rumpun 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757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533400"/>
          </a:xfrm>
        </p:spPr>
        <p:txBody>
          <a:bodyPr>
            <a:noAutofit/>
          </a:bodyPr>
          <a:lstStyle/>
          <a:p>
            <a:r>
              <a:rPr lang="id-ID" sz="3600" dirty="0" smtClean="0"/>
              <a:t>PEMBAGIAN KERJA..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9848" cy="5943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id-ID" sz="2800" b="0" dirty="0" smtClean="0"/>
              <a:t>I. UPT Penilaian Kompetensi Pegawai BKD Provinsi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d-ID" sz="2800" b="0" dirty="0"/>
              <a:t> </a:t>
            </a:r>
            <a:r>
              <a:rPr lang="id-ID" sz="2800" b="0" dirty="0" smtClean="0"/>
              <a:t>  Sulawesi  Tengah </a:t>
            </a:r>
          </a:p>
          <a:p>
            <a:pPr marL="0" indent="0">
              <a:buNone/>
            </a:pPr>
            <a:r>
              <a:rPr lang="id-ID" sz="2400" b="0" dirty="0" smtClean="0"/>
              <a:t>1. Menyiapkan segala kebutuhan ATK Tes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id-ID" sz="2400" b="0" dirty="0" smtClean="0"/>
              <a:t>2. Menyiapkan konsumsi bagi seluruh Peserta dan Panitia</a:t>
            </a:r>
          </a:p>
          <a:p>
            <a:pPr marL="0" indent="0">
              <a:buNone/>
            </a:pPr>
            <a:r>
              <a:rPr lang="id-ID" sz="3200" dirty="0" smtClean="0"/>
              <a:t>II. PD (Perangkat Daerah) </a:t>
            </a:r>
          </a:p>
          <a:p>
            <a:pPr marL="0" indent="0">
              <a:buNone/>
            </a:pPr>
            <a:r>
              <a:rPr lang="id-ID" sz="2400" b="0" dirty="0" smtClean="0"/>
              <a:t>1. Menyiapkan Sarana </a:t>
            </a:r>
            <a:r>
              <a:rPr lang="id-ID" sz="2400" b="0" dirty="0"/>
              <a:t>P</a:t>
            </a:r>
            <a:r>
              <a:rPr lang="id-ID" sz="2400" b="0" dirty="0" smtClean="0"/>
              <a:t>rasarana Penunjang Tes</a:t>
            </a:r>
          </a:p>
          <a:p>
            <a:pPr>
              <a:buFont typeface="Wingdings" pitchFamily="2" charset="2"/>
              <a:buChar char="§"/>
            </a:pPr>
            <a:r>
              <a:rPr lang="id-ID" sz="2400" b="0" dirty="0" smtClean="0"/>
              <a:t>Ruangan (Aula) </a:t>
            </a:r>
          </a:p>
          <a:p>
            <a:pPr>
              <a:buFont typeface="Wingdings" pitchFamily="2" charset="2"/>
              <a:buChar char="§"/>
            </a:pPr>
            <a:r>
              <a:rPr lang="id-ID" sz="2400" b="0" dirty="0" smtClean="0"/>
              <a:t>Meja &amp; Kursi</a:t>
            </a:r>
          </a:p>
          <a:p>
            <a:pPr>
              <a:buFont typeface="Wingdings" pitchFamily="2" charset="2"/>
              <a:buChar char="§"/>
            </a:pPr>
            <a:r>
              <a:rPr lang="id-ID" sz="2400" b="0" dirty="0" smtClean="0"/>
              <a:t>Sound Sistem, </a:t>
            </a:r>
          </a:p>
          <a:p>
            <a:pPr>
              <a:buFont typeface="Wingdings" pitchFamily="2" charset="2"/>
              <a:buChar char="§"/>
            </a:pPr>
            <a:r>
              <a:rPr lang="id-ID" sz="2400" b="0" dirty="0" smtClean="0"/>
              <a:t>Infokus &amp;  layar </a:t>
            </a:r>
          </a:p>
          <a:p>
            <a:pPr>
              <a:buFont typeface="Wingdings" pitchFamily="2" charset="2"/>
              <a:buChar char="§"/>
            </a:pPr>
            <a:r>
              <a:rPr lang="id-ID" sz="2400" b="0" dirty="0" smtClean="0"/>
              <a:t>Meja konsumsi</a:t>
            </a:r>
          </a:p>
          <a:p>
            <a:pPr marL="0" indent="0">
              <a:buNone/>
            </a:pPr>
            <a:r>
              <a:rPr lang="id-ID" sz="2400" b="0" dirty="0" smtClean="0"/>
              <a:t>2. Menyusun jadwal Peserta Tes </a:t>
            </a:r>
          </a:p>
        </p:txBody>
      </p:sp>
    </p:spTree>
    <p:extLst>
      <p:ext uri="{BB962C8B-B14F-4D97-AF65-F5344CB8AC3E}">
        <p14:creationId xmlns:p14="http://schemas.microsoft.com/office/powerpoint/2010/main" val="3971101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PERUMPUNAN KOMPETENSI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15400" cy="6172200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300" dirty="0" smtClean="0"/>
              <a:t>PERTANIAN</a:t>
            </a:r>
          </a:p>
          <a:p>
            <a:pPr marL="898525" indent="-355600">
              <a:spcBef>
                <a:spcPts val="0"/>
              </a:spcBef>
              <a:buFont typeface="Wingdings" pitchFamily="2" charset="2"/>
              <a:buChar char="q"/>
              <a:tabLst>
                <a:tab pos="622300" algn="l"/>
              </a:tabLst>
            </a:pPr>
            <a:r>
              <a:rPr lang="en-US" sz="2300" dirty="0" err="1" smtClean="0"/>
              <a:t>Dinas</a:t>
            </a:r>
            <a:r>
              <a:rPr lang="en-US" sz="2300" dirty="0" smtClean="0"/>
              <a:t> </a:t>
            </a:r>
            <a:r>
              <a:rPr lang="en-US" sz="2300" dirty="0" err="1" smtClean="0"/>
              <a:t>Tanaman</a:t>
            </a:r>
            <a:r>
              <a:rPr lang="en-US" sz="2300" dirty="0" smtClean="0"/>
              <a:t> </a:t>
            </a:r>
            <a:r>
              <a:rPr lang="en-US" sz="2300" dirty="0" err="1" smtClean="0"/>
              <a:t>Pangan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Holtikultura</a:t>
            </a:r>
            <a:endParaRPr lang="en-US" sz="2300" dirty="0" smtClean="0"/>
          </a:p>
          <a:p>
            <a:pPr marL="898525" indent="-355600">
              <a:spcBef>
                <a:spcPts val="0"/>
              </a:spcBef>
              <a:buFont typeface="Wingdings" pitchFamily="2" charset="2"/>
              <a:buChar char="q"/>
              <a:tabLst>
                <a:tab pos="622300" algn="l"/>
              </a:tabLst>
            </a:pPr>
            <a:r>
              <a:rPr lang="en-US" sz="2300" dirty="0" err="1" smtClean="0"/>
              <a:t>Dinas</a:t>
            </a:r>
            <a:r>
              <a:rPr lang="en-US" sz="2300" dirty="0" smtClean="0"/>
              <a:t> </a:t>
            </a:r>
            <a:r>
              <a:rPr lang="en-US" sz="2300" dirty="0" err="1" smtClean="0"/>
              <a:t>Pe</a:t>
            </a:r>
            <a:r>
              <a:rPr lang="id-ID" sz="2300" dirty="0" smtClean="0"/>
              <a:t>r</a:t>
            </a:r>
            <a:r>
              <a:rPr lang="en-US" sz="2300" dirty="0" err="1" smtClean="0"/>
              <a:t>kebunan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Peternakan</a:t>
            </a:r>
            <a:endParaRPr lang="en-US" sz="2300" dirty="0" smtClean="0"/>
          </a:p>
          <a:p>
            <a:pPr marL="898525" indent="-355600">
              <a:spcBef>
                <a:spcPts val="0"/>
              </a:spcBef>
              <a:buFont typeface="Wingdings" pitchFamily="2" charset="2"/>
              <a:buChar char="q"/>
              <a:tabLst>
                <a:tab pos="622300" algn="l"/>
              </a:tabLst>
            </a:pPr>
            <a:r>
              <a:rPr lang="en-US" sz="2300" dirty="0" err="1" smtClean="0"/>
              <a:t>Dinas</a:t>
            </a:r>
            <a:r>
              <a:rPr lang="en-US" sz="2300" dirty="0" smtClean="0"/>
              <a:t> </a:t>
            </a:r>
            <a:r>
              <a:rPr lang="en-US" sz="2300" dirty="0" err="1" smtClean="0"/>
              <a:t>Pangan</a:t>
            </a:r>
            <a:endParaRPr lang="en-US" sz="2300" dirty="0" smtClean="0"/>
          </a:p>
          <a:p>
            <a:pPr marL="898525" indent="-355600">
              <a:spcBef>
                <a:spcPts val="0"/>
              </a:spcBef>
              <a:buFont typeface="Wingdings" pitchFamily="2" charset="2"/>
              <a:buChar char="q"/>
              <a:tabLst>
                <a:tab pos="622300" algn="l"/>
              </a:tabLst>
            </a:pPr>
            <a:r>
              <a:rPr lang="en-US" sz="2300" dirty="0" err="1" smtClean="0"/>
              <a:t>Dinas</a:t>
            </a:r>
            <a:r>
              <a:rPr lang="en-US" sz="2300" dirty="0" smtClean="0"/>
              <a:t> </a:t>
            </a:r>
            <a:r>
              <a:rPr lang="en-US" sz="2300" dirty="0" err="1" smtClean="0"/>
              <a:t>Kelautan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Perikanan</a:t>
            </a:r>
            <a:endParaRPr lang="en-US" sz="2300" dirty="0" smtClean="0"/>
          </a:p>
          <a:p>
            <a:pPr marL="898525" indent="-355600">
              <a:spcBef>
                <a:spcPts val="0"/>
              </a:spcBef>
              <a:buFont typeface="Wingdings" pitchFamily="2" charset="2"/>
              <a:buChar char="q"/>
              <a:tabLst>
                <a:tab pos="622300" algn="l"/>
              </a:tabLst>
            </a:pPr>
            <a:r>
              <a:rPr lang="en-US" sz="2300" dirty="0" err="1" smtClean="0"/>
              <a:t>Dinas</a:t>
            </a:r>
            <a:r>
              <a:rPr lang="en-US" sz="2300" dirty="0" smtClean="0"/>
              <a:t> </a:t>
            </a:r>
            <a:r>
              <a:rPr lang="en-US" sz="2300" dirty="0" err="1" smtClean="0"/>
              <a:t>Lingkungan</a:t>
            </a:r>
            <a:r>
              <a:rPr lang="en-US" sz="2300" dirty="0" smtClean="0"/>
              <a:t> </a:t>
            </a:r>
            <a:r>
              <a:rPr lang="en-US" sz="2300" dirty="0" err="1" smtClean="0"/>
              <a:t>Hidup</a:t>
            </a:r>
            <a:endParaRPr lang="en-US" sz="2300" dirty="0" smtClean="0"/>
          </a:p>
          <a:p>
            <a:pPr marL="898525" indent="-355600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q"/>
              <a:tabLst>
                <a:tab pos="622300" algn="l"/>
              </a:tabLst>
            </a:pPr>
            <a:r>
              <a:rPr lang="en-US" sz="2300" dirty="0" err="1" smtClean="0"/>
              <a:t>Dinas</a:t>
            </a:r>
            <a:r>
              <a:rPr lang="en-US" sz="2300" dirty="0" smtClean="0"/>
              <a:t> </a:t>
            </a:r>
            <a:r>
              <a:rPr lang="en-US" sz="2300" dirty="0" err="1" smtClean="0"/>
              <a:t>Kehutanan</a:t>
            </a:r>
            <a:r>
              <a:rPr lang="en-US" sz="23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 smtClean="0">
                <a:solidFill>
                  <a:schemeClr val="accent1"/>
                </a:solidFill>
              </a:rPr>
              <a:t>2.     </a:t>
            </a:r>
            <a:r>
              <a:rPr lang="en-US" sz="2300" dirty="0" smtClean="0"/>
              <a:t>PEREKONOMIAN</a:t>
            </a:r>
          </a:p>
          <a:p>
            <a:pPr marL="898525" indent="-355600">
              <a:spcBef>
                <a:spcPts val="0"/>
              </a:spcBef>
              <a:buFont typeface="Wingdings" pitchFamily="2" charset="2"/>
              <a:buChar char="q"/>
            </a:pPr>
            <a:r>
              <a:rPr lang="en-US" sz="2300" dirty="0" err="1" smtClean="0"/>
              <a:t>Dinas</a:t>
            </a:r>
            <a:r>
              <a:rPr lang="en-US" sz="2300" dirty="0" smtClean="0"/>
              <a:t> </a:t>
            </a:r>
            <a:r>
              <a:rPr lang="en-US" sz="2300" dirty="0" err="1" smtClean="0"/>
              <a:t>Pariwisata</a:t>
            </a:r>
            <a:endParaRPr lang="en-US" sz="2300" dirty="0"/>
          </a:p>
          <a:p>
            <a:pPr marL="898525" indent="-355600">
              <a:spcBef>
                <a:spcPts val="0"/>
              </a:spcBef>
              <a:buFont typeface="Wingdings" pitchFamily="2" charset="2"/>
              <a:buChar char="q"/>
            </a:pPr>
            <a:r>
              <a:rPr lang="en-US" sz="2300" dirty="0" smtClean="0"/>
              <a:t>Biro </a:t>
            </a:r>
            <a:r>
              <a:rPr lang="en-US" sz="2300" dirty="0" err="1" smtClean="0"/>
              <a:t>Administrasi</a:t>
            </a:r>
            <a:r>
              <a:rPr lang="en-US" sz="2300" dirty="0" smtClean="0"/>
              <a:t> </a:t>
            </a:r>
            <a:r>
              <a:rPr lang="en-US" sz="2300" dirty="0" err="1" smtClean="0"/>
              <a:t>Perekonomian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Pembangunan</a:t>
            </a:r>
          </a:p>
          <a:p>
            <a:pPr marL="898525" indent="-355600">
              <a:spcBef>
                <a:spcPts val="0"/>
              </a:spcBef>
              <a:buFont typeface="Wingdings" pitchFamily="2" charset="2"/>
              <a:buChar char="q"/>
            </a:pPr>
            <a:r>
              <a:rPr lang="en-US" sz="2300" dirty="0" err="1" smtClean="0"/>
              <a:t>Dinas</a:t>
            </a:r>
            <a:r>
              <a:rPr lang="en-US" sz="2300" dirty="0" smtClean="0"/>
              <a:t> </a:t>
            </a:r>
            <a:r>
              <a:rPr lang="en-US" sz="2300" dirty="0" err="1" smtClean="0"/>
              <a:t>Perindustrian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Perdagangan</a:t>
            </a:r>
            <a:r>
              <a:rPr lang="en-US" sz="2300" dirty="0" smtClean="0"/>
              <a:t> </a:t>
            </a:r>
          </a:p>
          <a:p>
            <a:pPr marL="898525" indent="-355600">
              <a:spcBef>
                <a:spcPts val="0"/>
              </a:spcBef>
              <a:buFont typeface="Wingdings" pitchFamily="2" charset="2"/>
              <a:buChar char="q"/>
            </a:pPr>
            <a:r>
              <a:rPr lang="en-US" sz="2300" dirty="0" err="1" smtClean="0"/>
              <a:t>Dinas</a:t>
            </a:r>
            <a:r>
              <a:rPr lang="en-US" sz="2300" dirty="0" smtClean="0"/>
              <a:t> </a:t>
            </a:r>
            <a:r>
              <a:rPr lang="en-US" sz="2300" dirty="0" err="1" smtClean="0"/>
              <a:t>Koperasi</a:t>
            </a:r>
            <a:r>
              <a:rPr lang="en-US" sz="2300" dirty="0" smtClean="0"/>
              <a:t>, Usaha Kecil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Menengah</a:t>
            </a:r>
            <a:endParaRPr lang="en-US" sz="2300" dirty="0" smtClean="0"/>
          </a:p>
          <a:p>
            <a:pPr marL="898525" indent="-355600">
              <a:spcBef>
                <a:spcPts val="0"/>
              </a:spcBef>
              <a:buFont typeface="Wingdings" pitchFamily="2" charset="2"/>
              <a:buChar char="q"/>
            </a:pPr>
            <a:r>
              <a:rPr lang="en-US" sz="2300" dirty="0" err="1" smtClean="0"/>
              <a:t>Dinas</a:t>
            </a:r>
            <a:r>
              <a:rPr lang="en-US" sz="2300" dirty="0" smtClean="0"/>
              <a:t> </a:t>
            </a:r>
            <a:r>
              <a:rPr lang="en-US" sz="2300" dirty="0" err="1" smtClean="0"/>
              <a:t>Penanaman</a:t>
            </a:r>
            <a:r>
              <a:rPr lang="en-US" sz="2300" dirty="0" smtClean="0"/>
              <a:t> Modal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Pelayanan</a:t>
            </a:r>
            <a:r>
              <a:rPr lang="en-US" sz="2300" dirty="0" smtClean="0"/>
              <a:t> </a:t>
            </a:r>
            <a:r>
              <a:rPr lang="en-US" sz="2300" dirty="0" err="1" smtClean="0"/>
              <a:t>Terpadu</a:t>
            </a:r>
            <a:r>
              <a:rPr lang="en-US" sz="2300" dirty="0" smtClean="0"/>
              <a:t> </a:t>
            </a:r>
            <a:r>
              <a:rPr lang="en-US" sz="2300" dirty="0" err="1" smtClean="0"/>
              <a:t>Satu</a:t>
            </a:r>
            <a:r>
              <a:rPr lang="en-US" sz="2300" dirty="0" smtClean="0"/>
              <a:t> </a:t>
            </a:r>
            <a:r>
              <a:rPr lang="en-US" sz="2300" dirty="0" err="1" smtClean="0"/>
              <a:t>Pintu</a:t>
            </a:r>
            <a:endParaRPr lang="en-US" sz="2300" dirty="0" smtClean="0"/>
          </a:p>
          <a:p>
            <a:pPr marL="898525" indent="-355600">
              <a:spcBef>
                <a:spcPts val="0"/>
              </a:spcBef>
              <a:buFont typeface="Wingdings" pitchFamily="2" charset="2"/>
              <a:buChar char="q"/>
            </a:pPr>
            <a:r>
              <a:rPr lang="en-US" sz="2300" dirty="0" err="1" smtClean="0"/>
              <a:t>Badan</a:t>
            </a:r>
            <a:r>
              <a:rPr lang="en-US" sz="2300" dirty="0" smtClean="0"/>
              <a:t> </a:t>
            </a:r>
            <a:r>
              <a:rPr lang="en-US" sz="2300" dirty="0" err="1" smtClean="0"/>
              <a:t>Pendapatan</a:t>
            </a:r>
            <a:r>
              <a:rPr lang="en-US" sz="2300" dirty="0" smtClean="0"/>
              <a:t> Daerah</a:t>
            </a:r>
          </a:p>
        </p:txBody>
      </p:sp>
    </p:spTree>
    <p:extLst>
      <p:ext uri="{BB962C8B-B14F-4D97-AF65-F5344CB8AC3E}">
        <p14:creationId xmlns:p14="http://schemas.microsoft.com/office/powerpoint/2010/main" val="386845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382000" cy="6629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3.     </a:t>
            </a:r>
            <a:r>
              <a:rPr lang="en-US" sz="2300" dirty="0" smtClean="0"/>
              <a:t>KESEJAHTERAAN </a:t>
            </a:r>
            <a:r>
              <a:rPr lang="en-US" sz="2300" dirty="0"/>
              <a:t>RAKYAT</a:t>
            </a:r>
          </a:p>
          <a:p>
            <a:pPr marL="898525" indent="-355600">
              <a:spcBef>
                <a:spcPts val="0"/>
              </a:spcBef>
              <a:buFont typeface="Wingdings" pitchFamily="2" charset="2"/>
              <a:buChar char="q"/>
            </a:pPr>
            <a:r>
              <a:rPr lang="en-US" sz="2300" dirty="0" err="1" smtClean="0"/>
              <a:t>Dinas</a:t>
            </a:r>
            <a:r>
              <a:rPr lang="en-US" sz="2300" dirty="0" smtClean="0"/>
              <a:t> </a:t>
            </a:r>
            <a:r>
              <a:rPr lang="en-US" sz="2300" dirty="0" err="1" smtClean="0"/>
              <a:t>Sosial</a:t>
            </a:r>
            <a:r>
              <a:rPr lang="en-US" sz="2300" dirty="0" smtClean="0"/>
              <a:t> </a:t>
            </a:r>
            <a:endParaRPr lang="en-US" sz="2300" dirty="0"/>
          </a:p>
          <a:p>
            <a:pPr marL="898525" indent="-355600">
              <a:spcBef>
                <a:spcPts val="0"/>
              </a:spcBef>
              <a:buFont typeface="Wingdings" pitchFamily="2" charset="2"/>
              <a:buChar char="q"/>
            </a:pPr>
            <a:r>
              <a:rPr lang="en-US" sz="2300" dirty="0" err="1" smtClean="0"/>
              <a:t>Dinas</a:t>
            </a:r>
            <a:r>
              <a:rPr lang="en-US" sz="2300" dirty="0" smtClean="0"/>
              <a:t> </a:t>
            </a:r>
            <a:r>
              <a:rPr lang="en-US" sz="2300" dirty="0" err="1" smtClean="0"/>
              <a:t>Tenaga</a:t>
            </a:r>
            <a:r>
              <a:rPr lang="en-US" sz="2300" dirty="0" smtClean="0"/>
              <a:t> </a:t>
            </a:r>
            <a:r>
              <a:rPr lang="en-US" sz="2300" dirty="0" err="1" smtClean="0"/>
              <a:t>Kerja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Transmigrasi</a:t>
            </a:r>
            <a:endParaRPr lang="en-US" sz="2300" dirty="0"/>
          </a:p>
          <a:p>
            <a:pPr marL="898525" indent="-355600">
              <a:spcBef>
                <a:spcPts val="0"/>
              </a:spcBef>
              <a:buFont typeface="Wingdings" pitchFamily="2" charset="2"/>
              <a:buChar char="q"/>
            </a:pPr>
            <a:r>
              <a:rPr lang="en-US" sz="2300" dirty="0" err="1"/>
              <a:t>Dinas</a:t>
            </a:r>
            <a:r>
              <a:rPr lang="en-US" sz="2300" dirty="0"/>
              <a:t> </a:t>
            </a:r>
            <a:r>
              <a:rPr lang="en-US" sz="2300" dirty="0" err="1"/>
              <a:t>Pemberdayaan</a:t>
            </a:r>
            <a:r>
              <a:rPr lang="en-US" sz="2300" dirty="0"/>
              <a:t> </a:t>
            </a:r>
            <a:r>
              <a:rPr lang="en-US" sz="2300" dirty="0" err="1"/>
              <a:t>Masyarakat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Desa</a:t>
            </a:r>
            <a:endParaRPr lang="en-US" sz="2300" dirty="0"/>
          </a:p>
          <a:p>
            <a:pPr marL="898525" indent="-355600">
              <a:spcBef>
                <a:spcPts val="0"/>
              </a:spcBef>
              <a:buFont typeface="Wingdings" pitchFamily="2" charset="2"/>
              <a:buChar char="q"/>
            </a:pPr>
            <a:r>
              <a:rPr lang="en-US" sz="2300" dirty="0" err="1" smtClean="0"/>
              <a:t>Dinas</a:t>
            </a:r>
            <a:r>
              <a:rPr lang="en-US" sz="2300" dirty="0" smtClean="0"/>
              <a:t> </a:t>
            </a:r>
            <a:r>
              <a:rPr lang="en-US" sz="2300" dirty="0" err="1" smtClean="0"/>
              <a:t>Pemuda</a:t>
            </a:r>
            <a:r>
              <a:rPr lang="en-US" sz="2300" dirty="0" smtClean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Olahraga</a:t>
            </a:r>
            <a:endParaRPr lang="en-US" sz="2300" dirty="0"/>
          </a:p>
          <a:p>
            <a:pPr marL="898525" indent="-355600">
              <a:spcBef>
                <a:spcPts val="0"/>
              </a:spcBef>
              <a:buFont typeface="Wingdings" pitchFamily="2" charset="2"/>
              <a:buChar char="q"/>
            </a:pPr>
            <a:r>
              <a:rPr lang="en-US" sz="2300" dirty="0" err="1" smtClean="0"/>
              <a:t>Dinas</a:t>
            </a:r>
            <a:r>
              <a:rPr lang="en-US" sz="2300" dirty="0" smtClean="0"/>
              <a:t> </a:t>
            </a:r>
            <a:r>
              <a:rPr lang="en-US" sz="2300" dirty="0" err="1" smtClean="0"/>
              <a:t>Pemberdayaan</a:t>
            </a:r>
            <a:r>
              <a:rPr lang="en-US" sz="2300" dirty="0" smtClean="0"/>
              <a:t> </a:t>
            </a:r>
            <a:r>
              <a:rPr lang="en-US" sz="2300" dirty="0" err="1" smtClean="0"/>
              <a:t>Perempuan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Perlindungan</a:t>
            </a:r>
            <a:r>
              <a:rPr lang="en-US" sz="2300" dirty="0" smtClean="0"/>
              <a:t> </a:t>
            </a:r>
            <a:r>
              <a:rPr lang="en-US" sz="2300" dirty="0" err="1" smtClean="0"/>
              <a:t>Anak</a:t>
            </a:r>
            <a:endParaRPr lang="en-US" sz="2300" dirty="0" smtClean="0"/>
          </a:p>
          <a:p>
            <a:pPr marL="898525" indent="-355600">
              <a:spcBef>
                <a:spcPts val="0"/>
              </a:spcBef>
              <a:buFont typeface="Wingdings" pitchFamily="2" charset="2"/>
              <a:buChar char="q"/>
            </a:pPr>
            <a:r>
              <a:rPr lang="en-US" sz="2300" dirty="0" err="1" smtClean="0"/>
              <a:t>Dinas</a:t>
            </a:r>
            <a:r>
              <a:rPr lang="en-US" sz="2300" dirty="0" smtClean="0"/>
              <a:t> </a:t>
            </a:r>
            <a:r>
              <a:rPr lang="en-US" sz="2300" dirty="0" err="1" smtClean="0"/>
              <a:t>Pengendalian</a:t>
            </a:r>
            <a:r>
              <a:rPr lang="en-US" sz="2300" dirty="0" smtClean="0"/>
              <a:t> </a:t>
            </a:r>
            <a:r>
              <a:rPr lang="en-US" sz="2300" dirty="0" err="1" smtClean="0"/>
              <a:t>Penduduk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Keluarga</a:t>
            </a:r>
            <a:r>
              <a:rPr lang="en-US" sz="2300" dirty="0" smtClean="0"/>
              <a:t> </a:t>
            </a:r>
            <a:r>
              <a:rPr lang="en-US" sz="2300" dirty="0" err="1" smtClean="0"/>
              <a:t>Berencana</a:t>
            </a:r>
            <a:endParaRPr lang="en-US" sz="2300" dirty="0" smtClean="0"/>
          </a:p>
          <a:p>
            <a:pPr marL="898525" indent="-355600">
              <a:spcBef>
                <a:spcPts val="0"/>
              </a:spcBef>
              <a:buFont typeface="Wingdings" pitchFamily="2" charset="2"/>
              <a:buChar char="q"/>
            </a:pPr>
            <a:r>
              <a:rPr lang="en-US" sz="2300" dirty="0" err="1" smtClean="0"/>
              <a:t>Badan</a:t>
            </a:r>
            <a:r>
              <a:rPr lang="en-US" sz="2300" dirty="0" smtClean="0"/>
              <a:t> </a:t>
            </a:r>
            <a:r>
              <a:rPr lang="en-US" sz="2300" dirty="0" err="1" smtClean="0"/>
              <a:t>Penanggulangan</a:t>
            </a:r>
            <a:r>
              <a:rPr lang="en-US" sz="2300" dirty="0" smtClean="0"/>
              <a:t> </a:t>
            </a:r>
            <a:r>
              <a:rPr lang="en-US" sz="2300" dirty="0" err="1" smtClean="0"/>
              <a:t>Bencana</a:t>
            </a:r>
            <a:r>
              <a:rPr lang="en-US" sz="2300" dirty="0" smtClean="0"/>
              <a:t> Daerah</a:t>
            </a:r>
            <a:endParaRPr lang="id-ID" sz="2300" dirty="0" smtClean="0"/>
          </a:p>
          <a:p>
            <a:pPr marL="898525" indent="-3556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300" dirty="0" smtClean="0"/>
              <a:t>Biro </a:t>
            </a:r>
            <a:r>
              <a:rPr lang="en-US" sz="2300" dirty="0" err="1"/>
              <a:t>Adm</a:t>
            </a:r>
            <a:r>
              <a:rPr lang="en-US" sz="2300" dirty="0"/>
              <a:t> </a:t>
            </a:r>
            <a:r>
              <a:rPr lang="en-US" sz="2300" dirty="0" err="1"/>
              <a:t>Kesejahteraan</a:t>
            </a:r>
            <a:r>
              <a:rPr lang="en-US" sz="2300" dirty="0"/>
              <a:t> </a:t>
            </a:r>
            <a:r>
              <a:rPr lang="en-US" sz="2300" dirty="0" err="1"/>
              <a:t>Sosial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Kemasyarakatan</a:t>
            </a:r>
            <a:endParaRPr lang="en-US" sz="23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300" dirty="0" smtClean="0">
                <a:solidFill>
                  <a:schemeClr val="accent1"/>
                </a:solidFill>
              </a:rPr>
              <a:t>4.    </a:t>
            </a:r>
            <a:r>
              <a:rPr lang="en-US" sz="2300" dirty="0" smtClean="0"/>
              <a:t>PEMBANGUNAN</a:t>
            </a:r>
          </a:p>
          <a:p>
            <a:pPr marL="898525" indent="-355600">
              <a:spcBef>
                <a:spcPts val="0"/>
              </a:spcBef>
              <a:buFont typeface="Wingdings" pitchFamily="2" charset="2"/>
              <a:buChar char="q"/>
            </a:pPr>
            <a:r>
              <a:rPr lang="en-US" sz="2300" dirty="0" err="1" smtClean="0"/>
              <a:t>Dinas</a:t>
            </a:r>
            <a:r>
              <a:rPr lang="en-US" sz="2300" dirty="0" smtClean="0"/>
              <a:t> </a:t>
            </a:r>
            <a:r>
              <a:rPr lang="en-US" sz="2300" dirty="0" err="1" smtClean="0"/>
              <a:t>Bina</a:t>
            </a:r>
            <a:r>
              <a:rPr lang="en-US" sz="2300" dirty="0" smtClean="0"/>
              <a:t> </a:t>
            </a:r>
            <a:r>
              <a:rPr lang="en-US" sz="2300" dirty="0" err="1" smtClean="0"/>
              <a:t>Marga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Penataan</a:t>
            </a:r>
            <a:r>
              <a:rPr lang="en-US" sz="2300" dirty="0" smtClean="0"/>
              <a:t> </a:t>
            </a:r>
            <a:r>
              <a:rPr lang="en-US" sz="2300" dirty="0" err="1" smtClean="0"/>
              <a:t>Ruang</a:t>
            </a:r>
            <a:endParaRPr lang="en-US" sz="2300" dirty="0" smtClean="0"/>
          </a:p>
          <a:p>
            <a:pPr marL="898525" indent="-355600">
              <a:spcBef>
                <a:spcPts val="0"/>
              </a:spcBef>
              <a:buFont typeface="Wingdings" pitchFamily="2" charset="2"/>
              <a:buChar char="q"/>
            </a:pPr>
            <a:r>
              <a:rPr lang="en-US" sz="2300" dirty="0" err="1" smtClean="0"/>
              <a:t>Dinas</a:t>
            </a:r>
            <a:r>
              <a:rPr lang="en-US" sz="2300" dirty="0" smtClean="0"/>
              <a:t> </a:t>
            </a:r>
            <a:r>
              <a:rPr lang="en-US" sz="2300" dirty="0" err="1" smtClean="0"/>
              <a:t>Cipta</a:t>
            </a:r>
            <a:r>
              <a:rPr lang="en-US" sz="2300" dirty="0" smtClean="0"/>
              <a:t> </a:t>
            </a:r>
            <a:r>
              <a:rPr lang="en-US" sz="2300" dirty="0" err="1" smtClean="0"/>
              <a:t>Karya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Sumber</a:t>
            </a:r>
            <a:r>
              <a:rPr lang="en-US" sz="2300" dirty="0" smtClean="0"/>
              <a:t> </a:t>
            </a:r>
            <a:r>
              <a:rPr lang="en-US" sz="2300" dirty="0" err="1" smtClean="0"/>
              <a:t>Daya</a:t>
            </a:r>
            <a:r>
              <a:rPr lang="en-US" sz="2300" dirty="0" smtClean="0"/>
              <a:t> Air</a:t>
            </a:r>
          </a:p>
          <a:p>
            <a:pPr marL="898525" indent="-355600">
              <a:spcBef>
                <a:spcPts val="0"/>
              </a:spcBef>
              <a:buFont typeface="Wingdings" pitchFamily="2" charset="2"/>
              <a:buChar char="q"/>
            </a:pPr>
            <a:r>
              <a:rPr lang="en-US" sz="2300" dirty="0" err="1" smtClean="0"/>
              <a:t>Dinas</a:t>
            </a:r>
            <a:r>
              <a:rPr lang="en-US" sz="2300" dirty="0" smtClean="0"/>
              <a:t> </a:t>
            </a:r>
            <a:r>
              <a:rPr lang="en-US" sz="2300" dirty="0" err="1" smtClean="0"/>
              <a:t>Perumahan</a:t>
            </a:r>
            <a:r>
              <a:rPr lang="en-US" sz="2300" dirty="0" smtClean="0"/>
              <a:t>, </a:t>
            </a:r>
            <a:r>
              <a:rPr lang="en-US" sz="2300" dirty="0" err="1" smtClean="0"/>
              <a:t>Kawasan</a:t>
            </a:r>
            <a:r>
              <a:rPr lang="en-US" sz="2300" dirty="0" smtClean="0"/>
              <a:t> </a:t>
            </a:r>
            <a:r>
              <a:rPr lang="en-US" sz="2300" dirty="0" err="1" smtClean="0"/>
              <a:t>Pemukiman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Pertanahan</a:t>
            </a:r>
            <a:endParaRPr lang="en-US" sz="2300" dirty="0" smtClean="0"/>
          </a:p>
          <a:p>
            <a:pPr marL="898525" indent="-355600">
              <a:spcBef>
                <a:spcPts val="0"/>
              </a:spcBef>
              <a:buFont typeface="Wingdings" pitchFamily="2" charset="2"/>
              <a:buChar char="q"/>
            </a:pPr>
            <a:r>
              <a:rPr lang="en-US" sz="2300" dirty="0" err="1" smtClean="0"/>
              <a:t>Dinas</a:t>
            </a:r>
            <a:r>
              <a:rPr lang="en-US" sz="2300" dirty="0" smtClean="0"/>
              <a:t> </a:t>
            </a:r>
            <a:r>
              <a:rPr lang="en-US" sz="2300" dirty="0" err="1" smtClean="0"/>
              <a:t>Energi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Sumber</a:t>
            </a:r>
            <a:r>
              <a:rPr lang="en-US" sz="2300" dirty="0" smtClean="0"/>
              <a:t> </a:t>
            </a:r>
            <a:r>
              <a:rPr lang="en-US" sz="2300" dirty="0" err="1" smtClean="0"/>
              <a:t>Daya</a:t>
            </a:r>
            <a:r>
              <a:rPr lang="en-US" sz="2300" dirty="0" smtClean="0"/>
              <a:t> Mineral</a:t>
            </a:r>
          </a:p>
          <a:p>
            <a:pPr marL="898525" indent="-355600">
              <a:spcBef>
                <a:spcPts val="0"/>
              </a:spcBef>
              <a:buFont typeface="Wingdings" pitchFamily="2" charset="2"/>
              <a:buChar char="q"/>
            </a:pPr>
            <a:r>
              <a:rPr lang="en-US" sz="2300" dirty="0" err="1" smtClean="0"/>
              <a:t>Dinas</a:t>
            </a:r>
            <a:r>
              <a:rPr lang="en-US" sz="2300" dirty="0" smtClean="0"/>
              <a:t> </a:t>
            </a:r>
            <a:r>
              <a:rPr lang="en-US" sz="2300" dirty="0" err="1" smtClean="0"/>
              <a:t>Perhubungan</a:t>
            </a:r>
            <a:endParaRPr lang="en-US" sz="2300" dirty="0" smtClean="0"/>
          </a:p>
          <a:p>
            <a:pPr marL="898525" indent="-355600">
              <a:spcBef>
                <a:spcPts val="0"/>
              </a:spcBef>
              <a:buFont typeface="Wingdings" pitchFamily="2" charset="2"/>
              <a:buChar char="q"/>
            </a:pPr>
            <a:r>
              <a:rPr lang="en-US" sz="2300" dirty="0" err="1" smtClean="0"/>
              <a:t>Dinas</a:t>
            </a:r>
            <a:r>
              <a:rPr lang="en-US" sz="2300" dirty="0" smtClean="0"/>
              <a:t> </a:t>
            </a:r>
            <a:r>
              <a:rPr lang="en-US" sz="2300" dirty="0" err="1" smtClean="0"/>
              <a:t>Komunikasi</a:t>
            </a:r>
            <a:r>
              <a:rPr lang="en-US" sz="2300" dirty="0" smtClean="0"/>
              <a:t>, </a:t>
            </a:r>
            <a:r>
              <a:rPr lang="en-US" sz="2300" dirty="0" err="1" smtClean="0"/>
              <a:t>Informatika</a:t>
            </a:r>
            <a:r>
              <a:rPr lang="en-US" sz="2300" dirty="0" smtClean="0"/>
              <a:t>, </a:t>
            </a:r>
            <a:r>
              <a:rPr lang="en-US" sz="2300" dirty="0" err="1" smtClean="0"/>
              <a:t>Persandian</a:t>
            </a:r>
            <a:r>
              <a:rPr lang="en-US" sz="2300" dirty="0" smtClean="0"/>
              <a:t>,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Statistik</a:t>
            </a:r>
            <a:endParaRPr lang="id-ID" sz="2300" dirty="0" smtClean="0"/>
          </a:p>
          <a:p>
            <a:pPr marL="898525" indent="-355600">
              <a:spcBef>
                <a:spcPts val="0"/>
              </a:spcBef>
              <a:buFont typeface="Wingdings" pitchFamily="2" charset="2"/>
              <a:buChar char="q"/>
            </a:pPr>
            <a:r>
              <a:rPr lang="en-US" sz="2300" dirty="0" err="1" smtClean="0"/>
              <a:t>Badan</a:t>
            </a:r>
            <a:r>
              <a:rPr lang="en-US" sz="2300" dirty="0" smtClean="0"/>
              <a:t> </a:t>
            </a:r>
            <a:r>
              <a:rPr lang="en-US" sz="2300" dirty="0" err="1"/>
              <a:t>Perencanaan</a:t>
            </a:r>
            <a:r>
              <a:rPr lang="en-US" sz="2300" dirty="0"/>
              <a:t> Pembangunan </a:t>
            </a:r>
            <a:r>
              <a:rPr lang="en-US" sz="2300" dirty="0" smtClean="0"/>
              <a:t>Daerah</a:t>
            </a:r>
            <a:r>
              <a:rPr lang="id-ID" sz="2300" dirty="0" smtClean="0"/>
              <a:t> </a:t>
            </a:r>
          </a:p>
          <a:p>
            <a:pPr marL="898525" indent="-355600">
              <a:spcBef>
                <a:spcPts val="0"/>
              </a:spcBef>
              <a:buFont typeface="Wingdings" pitchFamily="2" charset="2"/>
              <a:buChar char="q"/>
            </a:pPr>
            <a:r>
              <a:rPr lang="en-US" sz="2300" dirty="0" err="1"/>
              <a:t>Badan</a:t>
            </a:r>
            <a:r>
              <a:rPr lang="en-US" sz="2300" dirty="0"/>
              <a:t> </a:t>
            </a:r>
            <a:r>
              <a:rPr lang="en-US" sz="2300" dirty="0" err="1"/>
              <a:t>Penelitian</a:t>
            </a:r>
            <a:r>
              <a:rPr lang="en-US" sz="2300" dirty="0"/>
              <a:t>, </a:t>
            </a:r>
            <a:r>
              <a:rPr lang="en-US" sz="2300" dirty="0" err="1"/>
              <a:t>Pengembangan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Inovasi</a:t>
            </a:r>
            <a:r>
              <a:rPr lang="en-US" sz="2300" dirty="0"/>
              <a:t> Daerah</a:t>
            </a:r>
          </a:p>
          <a:p>
            <a:pPr marL="898525" indent="-355600">
              <a:spcBef>
                <a:spcPts val="0"/>
              </a:spcBef>
              <a:buFont typeface="Wingdings" pitchFamily="2" charset="2"/>
              <a:buChar char="q"/>
            </a:pPr>
            <a:endParaRPr lang="en-US" sz="2300" dirty="0"/>
          </a:p>
          <a:p>
            <a:pPr marL="898525" indent="-355600">
              <a:spcBef>
                <a:spcPts val="0"/>
              </a:spcBef>
              <a:buFont typeface="Wingdings" pitchFamily="2" charset="2"/>
              <a:buChar char="q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2774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8991600" cy="655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78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229600" cy="65532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dirty="0" smtClean="0">
                <a:solidFill>
                  <a:schemeClr val="accent1"/>
                </a:solidFill>
              </a:rPr>
              <a:t>5.   </a:t>
            </a:r>
            <a:r>
              <a:rPr lang="en-US" sz="9600" dirty="0" smtClean="0"/>
              <a:t>KESEHATAN</a:t>
            </a:r>
            <a:endParaRPr lang="en-US" sz="9600" dirty="0"/>
          </a:p>
          <a:p>
            <a:pPr marL="898525" indent="-454025">
              <a:buFont typeface="Wingdings" pitchFamily="2" charset="2"/>
              <a:buChar char="q"/>
            </a:pPr>
            <a:r>
              <a:rPr lang="en-US" sz="9600" dirty="0" err="1" smtClean="0"/>
              <a:t>Dinas</a:t>
            </a:r>
            <a:r>
              <a:rPr lang="en-US" sz="9600" dirty="0" smtClean="0"/>
              <a:t> </a:t>
            </a:r>
            <a:r>
              <a:rPr lang="en-US" sz="9600" dirty="0" err="1" smtClean="0"/>
              <a:t>Kesehatan</a:t>
            </a:r>
            <a:endParaRPr lang="en-US" sz="9600" dirty="0" smtClean="0"/>
          </a:p>
          <a:p>
            <a:pPr marL="898525" indent="-454025">
              <a:buFont typeface="Wingdings" pitchFamily="2" charset="2"/>
              <a:buChar char="q"/>
            </a:pPr>
            <a:r>
              <a:rPr lang="en-US" sz="9600" dirty="0" err="1" smtClean="0"/>
              <a:t>Rumah</a:t>
            </a:r>
            <a:r>
              <a:rPr lang="en-US" sz="9600" dirty="0" smtClean="0"/>
              <a:t> </a:t>
            </a:r>
            <a:r>
              <a:rPr lang="en-US" sz="9600" dirty="0" err="1" smtClean="0"/>
              <a:t>Sakit</a:t>
            </a:r>
            <a:r>
              <a:rPr lang="en-US" sz="9600" dirty="0" smtClean="0"/>
              <a:t> </a:t>
            </a:r>
            <a:r>
              <a:rPr lang="en-US" sz="9600" dirty="0" err="1" smtClean="0"/>
              <a:t>madani</a:t>
            </a:r>
            <a:endParaRPr lang="en-US" sz="9600" dirty="0" smtClean="0"/>
          </a:p>
          <a:p>
            <a:pPr marL="898525" indent="-454025">
              <a:buFont typeface="Wingdings" pitchFamily="2" charset="2"/>
              <a:buChar char="q"/>
            </a:pPr>
            <a:r>
              <a:rPr lang="en-US" sz="9600" dirty="0" err="1" smtClean="0"/>
              <a:t>Rumah</a:t>
            </a:r>
            <a:r>
              <a:rPr lang="en-US" sz="9600" dirty="0" smtClean="0"/>
              <a:t> </a:t>
            </a:r>
            <a:r>
              <a:rPr lang="en-US" sz="9600" dirty="0" err="1" smtClean="0"/>
              <a:t>Sakit</a:t>
            </a:r>
            <a:r>
              <a:rPr lang="en-US" sz="9600" dirty="0" smtClean="0"/>
              <a:t> </a:t>
            </a:r>
            <a:r>
              <a:rPr lang="en-US" sz="9600" dirty="0" err="1" smtClean="0"/>
              <a:t>Undata</a:t>
            </a:r>
            <a:endParaRPr lang="id-ID" sz="9600" dirty="0" smtClean="0"/>
          </a:p>
          <a:p>
            <a:pPr marL="444500" indent="0">
              <a:buNone/>
            </a:pPr>
            <a:endParaRPr lang="en-US" sz="9600" dirty="0" smtClean="0"/>
          </a:p>
          <a:p>
            <a:pPr marL="0" indent="0">
              <a:buNone/>
            </a:pPr>
            <a:r>
              <a:rPr lang="en-US" sz="9600" dirty="0" smtClean="0">
                <a:solidFill>
                  <a:schemeClr val="accent1"/>
                </a:solidFill>
              </a:rPr>
              <a:t>6.     </a:t>
            </a:r>
            <a:r>
              <a:rPr lang="en-US" sz="9600" dirty="0" smtClean="0"/>
              <a:t>ADMINISTRASI</a:t>
            </a:r>
          </a:p>
          <a:p>
            <a:pPr marL="898525" indent="-355600">
              <a:buFont typeface="Wingdings" pitchFamily="2" charset="2"/>
              <a:buChar char="q"/>
            </a:pPr>
            <a:r>
              <a:rPr lang="en-US" sz="9600" dirty="0" err="1" smtClean="0"/>
              <a:t>Badan</a:t>
            </a:r>
            <a:r>
              <a:rPr lang="en-US" sz="9600" dirty="0" smtClean="0"/>
              <a:t> </a:t>
            </a:r>
            <a:r>
              <a:rPr lang="en-US" sz="9600" dirty="0" err="1" smtClean="0"/>
              <a:t>Kepegawaian</a:t>
            </a:r>
            <a:r>
              <a:rPr lang="en-US" sz="9600" dirty="0" smtClean="0"/>
              <a:t> Daerah</a:t>
            </a:r>
            <a:endParaRPr lang="en-US" sz="9600" dirty="0"/>
          </a:p>
          <a:p>
            <a:pPr marL="898525" indent="-355600">
              <a:buFont typeface="Wingdings" pitchFamily="2" charset="2"/>
              <a:buChar char="q"/>
            </a:pPr>
            <a:r>
              <a:rPr lang="en-US" sz="9600" dirty="0" err="1" smtClean="0"/>
              <a:t>Badan</a:t>
            </a:r>
            <a:r>
              <a:rPr lang="en-US" sz="9600" dirty="0" smtClean="0"/>
              <a:t> </a:t>
            </a:r>
            <a:r>
              <a:rPr lang="en-US" sz="9600" dirty="0" err="1" smtClean="0"/>
              <a:t>Pengelolaan</a:t>
            </a:r>
            <a:r>
              <a:rPr lang="en-US" sz="9600" dirty="0" smtClean="0"/>
              <a:t> </a:t>
            </a:r>
            <a:r>
              <a:rPr lang="en-US" sz="9600" dirty="0" err="1" smtClean="0"/>
              <a:t>Keuangan</a:t>
            </a:r>
            <a:r>
              <a:rPr lang="en-US" sz="9600" dirty="0" smtClean="0"/>
              <a:t> </a:t>
            </a:r>
            <a:r>
              <a:rPr lang="en-US" sz="9600" dirty="0" err="1" smtClean="0"/>
              <a:t>dan</a:t>
            </a:r>
            <a:r>
              <a:rPr lang="en-US" sz="9600" dirty="0" smtClean="0"/>
              <a:t> Asset Daerah</a:t>
            </a:r>
            <a:endParaRPr lang="en-US" sz="9600" dirty="0"/>
          </a:p>
          <a:p>
            <a:pPr marL="898525" indent="-355600">
              <a:buFont typeface="Wingdings" pitchFamily="2" charset="2"/>
              <a:buChar char="q"/>
            </a:pPr>
            <a:r>
              <a:rPr lang="en-US" sz="9600" dirty="0" smtClean="0"/>
              <a:t>Biro </a:t>
            </a:r>
            <a:r>
              <a:rPr lang="en-US" sz="9600" dirty="0" err="1" smtClean="0"/>
              <a:t>Pengadaan</a:t>
            </a:r>
            <a:r>
              <a:rPr lang="en-US" sz="9600" dirty="0" smtClean="0"/>
              <a:t> </a:t>
            </a:r>
            <a:r>
              <a:rPr lang="en-US" sz="9600" dirty="0" err="1" smtClean="0"/>
              <a:t>Barang</a:t>
            </a:r>
            <a:r>
              <a:rPr lang="en-US" sz="9600" dirty="0" smtClean="0"/>
              <a:t> </a:t>
            </a:r>
            <a:r>
              <a:rPr lang="en-US" sz="9600" dirty="0" err="1" smtClean="0"/>
              <a:t>dan</a:t>
            </a:r>
            <a:r>
              <a:rPr lang="en-US" sz="9600" dirty="0" smtClean="0"/>
              <a:t> </a:t>
            </a:r>
            <a:r>
              <a:rPr lang="en-US" sz="9600" dirty="0" err="1" smtClean="0"/>
              <a:t>Jasa</a:t>
            </a:r>
            <a:endParaRPr lang="en-US" sz="9600" dirty="0"/>
          </a:p>
          <a:p>
            <a:pPr marL="898525" indent="-355600">
              <a:buFont typeface="Wingdings" pitchFamily="2" charset="2"/>
              <a:buChar char="q"/>
            </a:pPr>
            <a:r>
              <a:rPr lang="en-US" sz="9600" dirty="0"/>
              <a:t>Biro </a:t>
            </a:r>
            <a:r>
              <a:rPr lang="en-US" sz="9600" dirty="0" err="1"/>
              <a:t>Organisasi</a:t>
            </a:r>
            <a:endParaRPr lang="en-US" sz="9600" dirty="0"/>
          </a:p>
          <a:p>
            <a:pPr marL="898525" indent="-355600">
              <a:buFont typeface="Wingdings" pitchFamily="2" charset="2"/>
              <a:buChar char="q"/>
            </a:pPr>
            <a:r>
              <a:rPr lang="en-US" sz="9600" dirty="0"/>
              <a:t>Biro </a:t>
            </a:r>
            <a:r>
              <a:rPr lang="en-US" sz="9600" dirty="0" err="1"/>
              <a:t>Umum</a:t>
            </a:r>
            <a:r>
              <a:rPr lang="en-US" sz="9600" dirty="0"/>
              <a:t> </a:t>
            </a:r>
          </a:p>
          <a:p>
            <a:pPr marL="898525" indent="-355600">
              <a:buFont typeface="Wingdings" pitchFamily="2" charset="2"/>
              <a:buChar char="q"/>
            </a:pPr>
            <a:r>
              <a:rPr lang="en-US" sz="9600" dirty="0"/>
              <a:t>Biro </a:t>
            </a:r>
            <a:r>
              <a:rPr lang="en-US" sz="9600" dirty="0" err="1"/>
              <a:t>Hubungan</a:t>
            </a:r>
            <a:r>
              <a:rPr lang="en-US" sz="9600" dirty="0"/>
              <a:t> </a:t>
            </a:r>
            <a:r>
              <a:rPr lang="en-US" sz="9600" dirty="0" err="1"/>
              <a:t>Masyarakat</a:t>
            </a:r>
            <a:r>
              <a:rPr lang="en-US" sz="9600" dirty="0"/>
              <a:t> </a:t>
            </a:r>
            <a:r>
              <a:rPr lang="en-US" sz="9600" dirty="0" err="1"/>
              <a:t>dan</a:t>
            </a:r>
            <a:r>
              <a:rPr lang="en-US" sz="9600" dirty="0"/>
              <a:t> </a:t>
            </a:r>
            <a:r>
              <a:rPr lang="en-US" sz="9600" dirty="0" err="1"/>
              <a:t>Protokol</a:t>
            </a:r>
            <a:endParaRPr lang="en-US" sz="9600" dirty="0"/>
          </a:p>
          <a:p>
            <a:pPr marL="898525" indent="-355600">
              <a:buFont typeface="Wingdings" pitchFamily="2" charset="2"/>
              <a:buChar char="q"/>
            </a:pPr>
            <a:r>
              <a:rPr lang="en-US" sz="9600" dirty="0" err="1" smtClean="0"/>
              <a:t>Dinas</a:t>
            </a:r>
            <a:r>
              <a:rPr lang="en-US" sz="9600" dirty="0" smtClean="0"/>
              <a:t> </a:t>
            </a:r>
            <a:r>
              <a:rPr lang="en-US" sz="9600" dirty="0" err="1"/>
              <a:t>Perpustakaan</a:t>
            </a:r>
            <a:r>
              <a:rPr lang="en-US" sz="9600" dirty="0"/>
              <a:t> </a:t>
            </a:r>
            <a:r>
              <a:rPr lang="en-US" sz="9600" dirty="0" err="1"/>
              <a:t>dan</a:t>
            </a:r>
            <a:r>
              <a:rPr lang="en-US" sz="9600" dirty="0"/>
              <a:t> </a:t>
            </a:r>
            <a:r>
              <a:rPr lang="en-US" sz="9600" dirty="0" err="1" smtClean="0"/>
              <a:t>Kearsipan</a:t>
            </a:r>
            <a:r>
              <a:rPr lang="id-ID" sz="9600" dirty="0" smtClean="0"/>
              <a:t> </a:t>
            </a:r>
          </a:p>
          <a:p>
            <a:pPr marL="898525" indent="-355600">
              <a:buFont typeface="Wingdings" pitchFamily="2" charset="2"/>
              <a:buChar char="q"/>
            </a:pPr>
            <a:r>
              <a:rPr lang="en-US" sz="9600" dirty="0" err="1" smtClean="0"/>
              <a:t>Dinas</a:t>
            </a:r>
            <a:r>
              <a:rPr lang="en-US" sz="9600" dirty="0" smtClean="0"/>
              <a:t> </a:t>
            </a:r>
            <a:r>
              <a:rPr lang="en-US" sz="9600" dirty="0" err="1"/>
              <a:t>Kependudukan</a:t>
            </a:r>
            <a:r>
              <a:rPr lang="en-US" sz="9600" dirty="0"/>
              <a:t> </a:t>
            </a:r>
            <a:r>
              <a:rPr lang="en-US" sz="9600" dirty="0" err="1"/>
              <a:t>dan</a:t>
            </a:r>
            <a:r>
              <a:rPr lang="en-US" sz="9600" dirty="0"/>
              <a:t> </a:t>
            </a:r>
            <a:r>
              <a:rPr lang="en-US" sz="9600" dirty="0" err="1"/>
              <a:t>Pencatatan</a:t>
            </a:r>
            <a:r>
              <a:rPr lang="en-US" sz="9600" dirty="0"/>
              <a:t> </a:t>
            </a:r>
            <a:r>
              <a:rPr lang="en-US" sz="9600" dirty="0" err="1" smtClean="0"/>
              <a:t>Sipil</a:t>
            </a:r>
            <a:endParaRPr lang="id-ID" sz="9600" dirty="0" smtClean="0"/>
          </a:p>
          <a:p>
            <a:pPr marL="898525" indent="-355600">
              <a:buFont typeface="Wingdings" pitchFamily="2" charset="2"/>
              <a:buChar char="q"/>
            </a:pPr>
            <a:r>
              <a:rPr lang="en-US" sz="9600" dirty="0" err="1" smtClean="0"/>
              <a:t>Badan</a:t>
            </a:r>
            <a:r>
              <a:rPr lang="en-US" sz="9600" dirty="0" smtClean="0"/>
              <a:t>  </a:t>
            </a:r>
            <a:r>
              <a:rPr lang="en-US" sz="9600" dirty="0" err="1"/>
              <a:t>Penghubung</a:t>
            </a:r>
            <a:r>
              <a:rPr lang="en-US" sz="9600" dirty="0"/>
              <a:t> </a:t>
            </a:r>
            <a:endParaRPr lang="id-ID" sz="9600" dirty="0"/>
          </a:p>
          <a:p>
            <a:pPr marL="898525" indent="-355600">
              <a:buFont typeface="Wingdings" pitchFamily="2" charset="2"/>
              <a:buChar char="q"/>
            </a:pPr>
            <a:endParaRPr lang="en-US" sz="9600" dirty="0"/>
          </a:p>
          <a:p>
            <a:pPr marL="898525" indent="-355600">
              <a:buFont typeface="Wingdings" pitchFamily="2" charset="2"/>
              <a:buChar char="q"/>
            </a:pPr>
            <a:endParaRPr lang="en-US" sz="9600" dirty="0"/>
          </a:p>
          <a:p>
            <a:pPr marL="898525" indent="-355600">
              <a:buFont typeface="Wingdings" pitchFamily="2" charset="2"/>
              <a:buChar char="q"/>
            </a:pPr>
            <a:endParaRPr lang="en-US" sz="9600" dirty="0"/>
          </a:p>
          <a:p>
            <a:pPr marL="444500" indent="0">
              <a:buNone/>
            </a:pPr>
            <a:endParaRPr lang="en-US" sz="33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76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534400" cy="5715000"/>
          </a:xfrm>
        </p:spPr>
        <p:txBody>
          <a:bodyPr>
            <a:normAutofit fontScale="92500"/>
          </a:bodyPr>
          <a:lstStyle/>
          <a:p>
            <a:pPr marL="457200" indent="-457200">
              <a:buAutoNum type="arabicPeriod" startAt="7"/>
            </a:pPr>
            <a:r>
              <a:rPr lang="en-US" sz="3000" dirty="0" smtClean="0"/>
              <a:t>PENDIDIKAN</a:t>
            </a:r>
          </a:p>
          <a:p>
            <a:pPr marL="720725" indent="-27305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2400" dirty="0" smtClean="0"/>
              <a:t> </a:t>
            </a:r>
            <a:r>
              <a:rPr lang="en-US" sz="2800" dirty="0" err="1" smtClean="0"/>
              <a:t>Dinas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id-ID" sz="2800" dirty="0" smtClean="0"/>
              <a:t> </a:t>
            </a:r>
          </a:p>
          <a:p>
            <a:pPr marL="720725" indent="-27305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id-ID" sz="2800" dirty="0"/>
              <a:t> </a:t>
            </a:r>
            <a:r>
              <a:rPr lang="en-US" sz="2800" dirty="0" err="1" smtClean="0"/>
              <a:t>Badan</a:t>
            </a:r>
            <a:r>
              <a:rPr lang="en-US" sz="2800" dirty="0" smtClean="0"/>
              <a:t> </a:t>
            </a: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Daerah</a:t>
            </a:r>
            <a:endParaRPr lang="id-ID" sz="2800" dirty="0"/>
          </a:p>
          <a:p>
            <a:pPr marL="720725" indent="-27305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q"/>
            </a:pPr>
            <a:endParaRPr lang="id-ID" sz="28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8. </a:t>
            </a:r>
            <a:r>
              <a:rPr lang="en-US" sz="2600" dirty="0" smtClean="0"/>
              <a:t>PEMERINTAHAN</a:t>
            </a:r>
            <a:endParaRPr lang="en-US" sz="2600" dirty="0"/>
          </a:p>
          <a:p>
            <a:pPr marL="987425" indent="-639763">
              <a:buFont typeface="Wingdings" pitchFamily="2" charset="2"/>
              <a:buChar char="q"/>
            </a:pPr>
            <a:r>
              <a:rPr lang="en-US" sz="2800" dirty="0" err="1"/>
              <a:t>Inspektorat</a:t>
            </a:r>
            <a:endParaRPr lang="en-US" sz="2800" dirty="0"/>
          </a:p>
          <a:p>
            <a:pPr marL="987425" indent="-639763">
              <a:buFont typeface="Wingdings" pitchFamily="2" charset="2"/>
              <a:buChar char="q"/>
            </a:pPr>
            <a:r>
              <a:rPr lang="en-US" sz="2800" dirty="0" err="1" smtClean="0"/>
              <a:t>Kesbangpol</a:t>
            </a:r>
            <a:endParaRPr lang="en-US" sz="2800" dirty="0" smtClean="0"/>
          </a:p>
          <a:p>
            <a:pPr marL="987425" indent="-639763">
              <a:buFont typeface="Wingdings" pitchFamily="2" charset="2"/>
              <a:buChar char="q"/>
            </a:pPr>
            <a:r>
              <a:rPr lang="en-US" sz="2800" dirty="0" err="1" smtClean="0"/>
              <a:t>Satpol</a:t>
            </a:r>
            <a:r>
              <a:rPr lang="id-ID" sz="2800" dirty="0" smtClean="0"/>
              <a:t> PP</a:t>
            </a:r>
            <a:endParaRPr lang="en-US" sz="2800" dirty="0" smtClean="0"/>
          </a:p>
          <a:p>
            <a:pPr marL="987425" indent="-639763">
              <a:buFont typeface="Wingdings" pitchFamily="2" charset="2"/>
              <a:buChar char="q"/>
            </a:pPr>
            <a:r>
              <a:rPr lang="en-US" sz="2800" dirty="0"/>
              <a:t>Biro </a:t>
            </a:r>
            <a:r>
              <a:rPr lang="en-US" sz="2800" dirty="0" err="1"/>
              <a:t>Hukum</a:t>
            </a:r>
            <a:endParaRPr lang="en-US" sz="2800" dirty="0"/>
          </a:p>
          <a:p>
            <a:pPr marL="987425" indent="-639763">
              <a:buFont typeface="Wingdings" pitchFamily="2" charset="2"/>
              <a:buChar char="q"/>
            </a:pPr>
            <a:r>
              <a:rPr lang="en-US" sz="2800" dirty="0" smtClean="0"/>
              <a:t>Biro Adm. Wilayah Daerah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Pemerintahan</a:t>
            </a:r>
            <a:endParaRPr lang="en-US" sz="2800" dirty="0" smtClean="0"/>
          </a:p>
          <a:p>
            <a:pPr marL="987425" indent="-639763">
              <a:buFont typeface="Wingdings" pitchFamily="2" charset="2"/>
              <a:buChar char="q"/>
            </a:pPr>
            <a:r>
              <a:rPr lang="en-US" sz="2800" dirty="0" smtClean="0"/>
              <a:t>Biro </a:t>
            </a:r>
            <a:r>
              <a:rPr lang="en-US" sz="2800" dirty="0" err="1" smtClean="0"/>
              <a:t>Otda</a:t>
            </a:r>
            <a:endParaRPr lang="en-US" sz="2800" dirty="0" smtClean="0"/>
          </a:p>
          <a:p>
            <a:pPr marL="987425" indent="-639763">
              <a:buFont typeface="Wingdings" pitchFamily="2" charset="2"/>
              <a:buChar char="q"/>
            </a:pPr>
            <a:r>
              <a:rPr lang="en-US" sz="2800" dirty="0" smtClean="0"/>
              <a:t>Set DPRD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461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6200"/>
            <a:ext cx="8686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cap="all" dirty="0">
                <a:latin typeface="Gill Sans Ultra Bold" pitchFamily="34" charset="0"/>
              </a:rPr>
              <a:t>“Sulawesi Tengah MAJU, MANDIRI DAN BERDAYA SAING”</a:t>
            </a:r>
            <a:r>
              <a:rPr lang="en-US" sz="3200" b="1" i="1" cap="all" dirty="0"/>
              <a:t> </a:t>
            </a:r>
            <a:endParaRPr lang="en-US" sz="32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152400" y="1447800"/>
            <a:ext cx="8305800" cy="5029200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endParaRPr lang="id-ID" sz="1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id-ID" sz="9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Misi I</a:t>
            </a:r>
            <a:r>
              <a:rPr lang="id-ID" sz="9600" dirty="0" smtClean="0"/>
              <a:t>: </a:t>
            </a:r>
            <a:r>
              <a:rPr lang="en-US" sz="9600" dirty="0" err="1" smtClean="0"/>
              <a:t>Melanjutkan</a:t>
            </a:r>
            <a:r>
              <a:rPr lang="en-US" sz="9600" dirty="0" smtClean="0"/>
              <a:t> </a:t>
            </a:r>
            <a:r>
              <a:rPr lang="en-US" sz="9600" dirty="0" err="1"/>
              <a:t>Reformasi</a:t>
            </a:r>
            <a:r>
              <a:rPr lang="en-US" sz="9600" dirty="0"/>
              <a:t> </a:t>
            </a:r>
            <a:r>
              <a:rPr lang="en-US" sz="9600" dirty="0" err="1"/>
              <a:t>Birokrasi</a:t>
            </a:r>
            <a:r>
              <a:rPr lang="en-US" sz="9600" dirty="0"/>
              <a:t>, </a:t>
            </a:r>
            <a:r>
              <a:rPr lang="en-US" sz="9600" dirty="0" err="1" smtClean="0"/>
              <a:t>Mendukung</a:t>
            </a:r>
            <a:r>
              <a:rPr lang="id-ID" sz="9600" dirty="0"/>
              <a:t> </a:t>
            </a:r>
            <a:r>
              <a:rPr lang="id-ID" sz="9600" dirty="0" smtClean="0"/>
              <a:t> </a:t>
            </a:r>
            <a:r>
              <a:rPr lang="en-US" sz="9600" dirty="0" err="1" smtClean="0"/>
              <a:t>Penegakan</a:t>
            </a:r>
            <a:r>
              <a:rPr lang="en-US" sz="9600" dirty="0" smtClean="0"/>
              <a:t> </a:t>
            </a:r>
            <a:endParaRPr lang="id-ID" sz="9600" dirty="0" smtClean="0"/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id-ID" sz="9600" dirty="0"/>
              <a:t> </a:t>
            </a:r>
            <a:r>
              <a:rPr lang="id-ID" sz="9600" dirty="0" smtClean="0"/>
              <a:t>           </a:t>
            </a:r>
            <a:r>
              <a:rPr lang="en-US" sz="9600" dirty="0" err="1" smtClean="0"/>
              <a:t>Supremasi</a:t>
            </a:r>
            <a:r>
              <a:rPr lang="en-US" sz="9600" dirty="0" smtClean="0"/>
              <a:t> </a:t>
            </a:r>
            <a:r>
              <a:rPr lang="en-US" sz="9600" dirty="0" err="1"/>
              <a:t>Hukum</a:t>
            </a:r>
            <a:r>
              <a:rPr lang="en-US" sz="9600" dirty="0"/>
              <a:t> </a:t>
            </a:r>
            <a:r>
              <a:rPr lang="en-US" sz="9600" dirty="0" err="1"/>
              <a:t>dan</a:t>
            </a:r>
            <a:r>
              <a:rPr lang="en-US" sz="9600" dirty="0"/>
              <a:t> </a:t>
            </a:r>
            <a:r>
              <a:rPr lang="en-US" sz="9600" dirty="0" smtClean="0"/>
              <a:t>HAM</a:t>
            </a:r>
            <a:r>
              <a:rPr lang="id-ID" sz="9600" dirty="0" smtClean="0"/>
              <a:t>.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id-ID" sz="9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Tujuan</a:t>
            </a:r>
            <a:r>
              <a:rPr lang="id-ID" sz="9600" dirty="0" smtClean="0"/>
              <a:t>: </a:t>
            </a:r>
            <a:r>
              <a:rPr lang="en-US" sz="9600" dirty="0" err="1" smtClean="0"/>
              <a:t>Meningkatkan</a:t>
            </a:r>
            <a:r>
              <a:rPr lang="en-US" sz="9600" dirty="0" smtClean="0"/>
              <a:t> </a:t>
            </a:r>
            <a:r>
              <a:rPr lang="en-US" sz="9600" dirty="0" err="1"/>
              <a:t>tata</a:t>
            </a:r>
            <a:r>
              <a:rPr lang="en-US" sz="9600" dirty="0"/>
              <a:t> </a:t>
            </a:r>
            <a:r>
              <a:rPr lang="en-US" sz="9600" dirty="0" err="1"/>
              <a:t>kelola</a:t>
            </a:r>
            <a:r>
              <a:rPr lang="en-US" sz="9600" dirty="0"/>
              <a:t> </a:t>
            </a:r>
            <a:r>
              <a:rPr lang="en-US" sz="9600" dirty="0" err="1" smtClean="0"/>
              <a:t>pemerintahan</a:t>
            </a:r>
            <a:r>
              <a:rPr lang="id-ID" sz="9600" dirty="0" smtClean="0"/>
              <a:t> yang  </a:t>
            </a:r>
            <a:r>
              <a:rPr lang="en-US" sz="9600" dirty="0" err="1" smtClean="0"/>
              <a:t>baik</a:t>
            </a:r>
            <a:r>
              <a:rPr lang="en-US" sz="9600" dirty="0" smtClean="0"/>
              <a:t> </a:t>
            </a:r>
            <a:r>
              <a:rPr lang="en-US" sz="9600" dirty="0" err="1"/>
              <a:t>dan</a:t>
            </a:r>
            <a:r>
              <a:rPr lang="en-US" sz="9600" dirty="0"/>
              <a:t> </a:t>
            </a:r>
            <a:endParaRPr lang="id-ID" sz="9600" dirty="0" smtClean="0"/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id-ID" sz="9600" dirty="0"/>
              <a:t> </a:t>
            </a:r>
            <a:r>
              <a:rPr lang="id-ID" sz="9600" dirty="0" smtClean="0"/>
              <a:t>              </a:t>
            </a:r>
            <a:r>
              <a:rPr lang="en-US" sz="9600" dirty="0" err="1" smtClean="0"/>
              <a:t>bersih</a:t>
            </a:r>
            <a:r>
              <a:rPr lang="en-US" sz="9600" dirty="0" smtClean="0"/>
              <a:t> </a:t>
            </a:r>
            <a:r>
              <a:rPr lang="en-US" sz="9600" dirty="0"/>
              <a:t>(good and </a:t>
            </a:r>
            <a:r>
              <a:rPr lang="en-US" sz="9600" dirty="0" smtClean="0"/>
              <a:t>clean</a:t>
            </a:r>
            <a:r>
              <a:rPr lang="id-ID" sz="9600" dirty="0" smtClean="0"/>
              <a:t> </a:t>
            </a:r>
            <a:r>
              <a:rPr lang="en-US" sz="9600" dirty="0" smtClean="0"/>
              <a:t>governance)</a:t>
            </a:r>
            <a:endParaRPr lang="id-ID" sz="9600" dirty="0" smtClean="0"/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id-ID" sz="9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Sasaran</a:t>
            </a:r>
            <a:r>
              <a:rPr lang="id-ID" sz="9600" dirty="0" smtClean="0"/>
              <a:t>:  </a:t>
            </a:r>
          </a:p>
          <a:p>
            <a:pPr marL="285750" indent="-285750" algn="l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sz="9600" dirty="0" err="1" smtClean="0"/>
              <a:t>Meningkatnya</a:t>
            </a:r>
            <a:r>
              <a:rPr lang="en-US" sz="9600" dirty="0" smtClean="0"/>
              <a:t> </a:t>
            </a:r>
            <a:r>
              <a:rPr lang="en-US" sz="9600" dirty="0" err="1"/>
              <a:t>kualitas</a:t>
            </a:r>
            <a:r>
              <a:rPr lang="en-US" sz="9600" dirty="0"/>
              <a:t> </a:t>
            </a:r>
            <a:r>
              <a:rPr lang="en-US" sz="9600" dirty="0" err="1"/>
              <a:t>pelayanan</a:t>
            </a:r>
            <a:r>
              <a:rPr lang="en-US" sz="9600" dirty="0"/>
              <a:t> </a:t>
            </a:r>
            <a:r>
              <a:rPr lang="en-US" sz="9600" dirty="0" err="1"/>
              <a:t>publik</a:t>
            </a:r>
            <a:r>
              <a:rPr lang="en-US" sz="9600" dirty="0"/>
              <a:t> </a:t>
            </a:r>
            <a:r>
              <a:rPr lang="en-US" sz="9600" dirty="0" smtClean="0"/>
              <a:t>yang</a:t>
            </a:r>
            <a:r>
              <a:rPr lang="id-ID" sz="9600" dirty="0"/>
              <a:t> </a:t>
            </a:r>
            <a:r>
              <a:rPr lang="en-US" sz="9600" dirty="0" err="1" smtClean="0"/>
              <a:t>efektif</a:t>
            </a:r>
            <a:r>
              <a:rPr lang="en-US" sz="9600" dirty="0" smtClean="0"/>
              <a:t> </a:t>
            </a:r>
            <a:r>
              <a:rPr lang="en-US" sz="9600" dirty="0" err="1"/>
              <a:t>dan</a:t>
            </a:r>
            <a:r>
              <a:rPr lang="en-US" sz="9600" dirty="0"/>
              <a:t> </a:t>
            </a:r>
            <a:r>
              <a:rPr lang="en-US" sz="9600" dirty="0" err="1" smtClean="0"/>
              <a:t>efesien</a:t>
            </a:r>
            <a:endParaRPr lang="id-ID" sz="9600" dirty="0" smtClean="0"/>
          </a:p>
          <a:p>
            <a:pPr marL="285750" indent="-285750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 sz="9600" dirty="0" err="1" smtClean="0"/>
              <a:t>Meningkatnya</a:t>
            </a:r>
            <a:r>
              <a:rPr lang="en-US" sz="9600" dirty="0" smtClean="0"/>
              <a:t> </a:t>
            </a:r>
            <a:r>
              <a:rPr lang="en-US" sz="9600" dirty="0" err="1"/>
              <a:t>kemampuan</a:t>
            </a:r>
            <a:r>
              <a:rPr lang="en-US" sz="9600" dirty="0"/>
              <a:t> </a:t>
            </a:r>
            <a:r>
              <a:rPr lang="en-US" sz="9600" dirty="0" err="1"/>
              <a:t>sumberdaya</a:t>
            </a:r>
            <a:r>
              <a:rPr lang="en-US" sz="9600" dirty="0"/>
              <a:t> </a:t>
            </a:r>
            <a:r>
              <a:rPr lang="en-US" sz="9600" dirty="0" err="1"/>
              <a:t>aparatur</a:t>
            </a:r>
            <a:r>
              <a:rPr lang="en-US" sz="9600" dirty="0"/>
              <a:t> </a:t>
            </a:r>
            <a:r>
              <a:rPr lang="id-ID" sz="9600" dirty="0"/>
              <a:t> </a:t>
            </a:r>
            <a:r>
              <a:rPr lang="en-US" sz="9600" dirty="0" err="1" smtClean="0"/>
              <a:t>penyelenggara</a:t>
            </a:r>
            <a:r>
              <a:rPr lang="en-US" sz="9600" dirty="0" smtClean="0"/>
              <a:t> </a:t>
            </a:r>
            <a:r>
              <a:rPr lang="en-US" sz="9600" dirty="0" err="1"/>
              <a:t>pemerintah</a:t>
            </a:r>
            <a:r>
              <a:rPr lang="en-US" sz="9600" dirty="0"/>
              <a:t> </a:t>
            </a:r>
            <a:r>
              <a:rPr lang="en-US" sz="9600" dirty="0" err="1" smtClean="0"/>
              <a:t>daerah</a:t>
            </a:r>
            <a:endParaRPr lang="id-ID" sz="9600" dirty="0" smtClean="0"/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id-ID" sz="9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Strategi</a:t>
            </a:r>
            <a:r>
              <a:rPr lang="id-ID" sz="9600" dirty="0" smtClean="0"/>
              <a:t>: </a:t>
            </a:r>
          </a:p>
          <a:p>
            <a:pPr marL="285750" indent="-285750" algn="l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sz="9600" dirty="0" err="1" smtClean="0"/>
              <a:t>Meningkatkan</a:t>
            </a:r>
            <a:r>
              <a:rPr lang="en-US" sz="9600" dirty="0" smtClean="0"/>
              <a:t> </a:t>
            </a:r>
            <a:r>
              <a:rPr lang="en-US" sz="9600" dirty="0" err="1"/>
              <a:t>kualitas</a:t>
            </a:r>
            <a:r>
              <a:rPr lang="en-US" sz="9600" dirty="0"/>
              <a:t> </a:t>
            </a:r>
            <a:r>
              <a:rPr lang="en-US" sz="9600" dirty="0" err="1"/>
              <a:t>perilaku</a:t>
            </a:r>
            <a:r>
              <a:rPr lang="en-US" sz="9600" dirty="0"/>
              <a:t> </a:t>
            </a:r>
            <a:r>
              <a:rPr lang="en-US" sz="9600" dirty="0" err="1" smtClean="0"/>
              <a:t>dan</a:t>
            </a:r>
            <a:r>
              <a:rPr lang="id-ID" sz="9600" dirty="0"/>
              <a:t> </a:t>
            </a:r>
            <a:r>
              <a:rPr lang="en-US" sz="9600" dirty="0" err="1" smtClean="0"/>
              <a:t>keprofesionalan</a:t>
            </a:r>
            <a:r>
              <a:rPr lang="en-US" sz="9600" dirty="0" smtClean="0"/>
              <a:t> </a:t>
            </a:r>
            <a:r>
              <a:rPr lang="en-US" sz="9600" dirty="0" err="1"/>
              <a:t>aparatur</a:t>
            </a:r>
            <a:r>
              <a:rPr lang="en-US" sz="9600" dirty="0"/>
              <a:t> </a:t>
            </a:r>
            <a:r>
              <a:rPr lang="en-US" sz="9600" dirty="0" err="1"/>
              <a:t>pemerintah</a:t>
            </a:r>
            <a:r>
              <a:rPr lang="en-US" sz="9600" dirty="0"/>
              <a:t> </a:t>
            </a:r>
            <a:endParaRPr lang="id-ID" sz="9600" dirty="0" smtClean="0"/>
          </a:p>
          <a:p>
            <a:pPr marL="285750" indent="-285750" algn="l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sz="9600" dirty="0" err="1" smtClean="0"/>
              <a:t>Meningkatkan</a:t>
            </a:r>
            <a:r>
              <a:rPr lang="en-US" sz="9600" dirty="0" smtClean="0"/>
              <a:t> </a:t>
            </a:r>
            <a:r>
              <a:rPr lang="en-US" sz="9600" dirty="0" err="1"/>
              <a:t>kompetensi</a:t>
            </a:r>
            <a:r>
              <a:rPr lang="en-US" sz="9600" dirty="0"/>
              <a:t> </a:t>
            </a:r>
            <a:r>
              <a:rPr lang="en-US" sz="9600" dirty="0" err="1"/>
              <a:t>aparatur</a:t>
            </a:r>
            <a:r>
              <a:rPr lang="en-US" sz="9600" dirty="0"/>
              <a:t> </a:t>
            </a:r>
            <a:r>
              <a:rPr lang="en-US" sz="9600" dirty="0" err="1"/>
              <a:t>pemerintah</a:t>
            </a:r>
            <a:r>
              <a:rPr lang="en-US" sz="9600" dirty="0"/>
              <a:t> </a:t>
            </a:r>
            <a:r>
              <a:rPr lang="id-ID" sz="9600" dirty="0"/>
              <a:t> </a:t>
            </a:r>
            <a:r>
              <a:rPr lang="en-US" sz="9600" dirty="0" err="1" smtClean="0"/>
              <a:t>melalui</a:t>
            </a:r>
            <a:r>
              <a:rPr lang="en-US" sz="9600" dirty="0" smtClean="0"/>
              <a:t> </a:t>
            </a:r>
            <a:r>
              <a:rPr lang="en-US" sz="9600" dirty="0" err="1"/>
              <a:t>pendidikan</a:t>
            </a:r>
            <a:r>
              <a:rPr lang="en-US" sz="9600" dirty="0"/>
              <a:t> yang </a:t>
            </a:r>
            <a:r>
              <a:rPr lang="en-US" sz="9600" dirty="0" err="1"/>
              <a:t>lebih</a:t>
            </a:r>
            <a:r>
              <a:rPr lang="en-US" sz="9600" dirty="0"/>
              <a:t> </a:t>
            </a:r>
            <a:r>
              <a:rPr lang="en-US" sz="9600" dirty="0" err="1"/>
              <a:t>tinggi</a:t>
            </a:r>
            <a:r>
              <a:rPr lang="en-US" sz="9600" dirty="0"/>
              <a:t> </a:t>
            </a:r>
            <a:r>
              <a:rPr lang="en-US" sz="9600" dirty="0" err="1"/>
              <a:t>dan</a:t>
            </a:r>
            <a:r>
              <a:rPr lang="en-US" sz="9600" dirty="0"/>
              <a:t> </a:t>
            </a:r>
            <a:r>
              <a:rPr lang="en-US" sz="9600" dirty="0" err="1" smtClean="0"/>
              <a:t>bimbinga</a:t>
            </a:r>
            <a:r>
              <a:rPr lang="id-ID" sz="9600" dirty="0" smtClean="0"/>
              <a:t> </a:t>
            </a:r>
            <a:r>
              <a:rPr lang="en-US" sz="9600" dirty="0" err="1" smtClean="0"/>
              <a:t>teknis</a:t>
            </a:r>
            <a:r>
              <a:rPr lang="en-US" sz="9600" dirty="0" smtClean="0"/>
              <a:t> </a:t>
            </a:r>
            <a:r>
              <a:rPr lang="en-US" sz="9600" dirty="0"/>
              <a:t>(</a:t>
            </a:r>
            <a:r>
              <a:rPr lang="en-US" sz="9600" dirty="0" err="1"/>
              <a:t>sertifikasi</a:t>
            </a:r>
            <a:r>
              <a:rPr lang="en-US" sz="9600" dirty="0"/>
              <a:t> </a:t>
            </a:r>
            <a:r>
              <a:rPr lang="en-US" sz="9600" dirty="0" err="1" smtClean="0"/>
              <a:t>profesi</a:t>
            </a:r>
            <a:r>
              <a:rPr lang="id-ID" sz="9600" dirty="0" smtClean="0"/>
              <a:t>)</a:t>
            </a:r>
            <a:endParaRPr lang="en-US" sz="9600" dirty="0"/>
          </a:p>
          <a:p>
            <a:endParaRPr lang="en-US" sz="3400" dirty="0"/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054632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520940" cy="548640"/>
          </a:xfrm>
        </p:spPr>
        <p:txBody>
          <a:bodyPr>
            <a:noAutofit/>
          </a:bodyPr>
          <a:lstStyle/>
          <a:p>
            <a:r>
              <a:rPr lang="en-US" sz="3600" dirty="0" smtClean="0"/>
              <a:t>LATAR BELAKANG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4572000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id-ID" sz="2800" dirty="0" smtClean="0"/>
              <a:t> </a:t>
            </a:r>
            <a:r>
              <a:rPr lang="en-US" sz="2800" dirty="0" err="1" smtClean="0"/>
              <a:t>Visi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Misi</a:t>
            </a:r>
            <a:r>
              <a:rPr lang="en-US" sz="2800" dirty="0" smtClean="0"/>
              <a:t> Pembangunan Daerah </a:t>
            </a:r>
            <a:r>
              <a:rPr lang="en-US" sz="2800" dirty="0" err="1" smtClean="0"/>
              <a:t>Provinsi</a:t>
            </a:r>
            <a:r>
              <a:rPr lang="en-US" sz="2800" dirty="0" smtClean="0"/>
              <a:t> </a:t>
            </a:r>
            <a:r>
              <a:rPr lang="id-ID" sz="2800" dirty="0" smtClean="0"/>
              <a:t> </a:t>
            </a:r>
            <a:r>
              <a:rPr lang="en-US" sz="2800" dirty="0" smtClean="0"/>
              <a:t>Sulawesi </a:t>
            </a:r>
            <a:r>
              <a:rPr lang="id-ID" sz="2800" dirty="0" smtClean="0"/>
              <a:t> 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id-ID" sz="2800" dirty="0"/>
              <a:t> </a:t>
            </a:r>
            <a:r>
              <a:rPr lang="id-ID" sz="2800" dirty="0" smtClean="0"/>
              <a:t>    </a:t>
            </a:r>
            <a:r>
              <a:rPr lang="en-US" sz="2800" dirty="0" smtClean="0"/>
              <a:t>Tengah 2016-2021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misi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id-ID" sz="2800" dirty="0" smtClean="0"/>
              <a:t>1 </a:t>
            </a:r>
            <a:r>
              <a:rPr lang="en-US" sz="2800" dirty="0" err="1" smtClean="0"/>
              <a:t>Melanjutkan</a:t>
            </a:r>
            <a:r>
              <a:rPr lang="en-US" sz="2800" dirty="0" smtClean="0"/>
              <a:t> </a:t>
            </a:r>
            <a:endParaRPr lang="id-ID" sz="28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id-ID" sz="2800" dirty="0"/>
              <a:t> </a:t>
            </a:r>
            <a:r>
              <a:rPr lang="id-ID" sz="2800" dirty="0" smtClean="0"/>
              <a:t>    </a:t>
            </a:r>
            <a:r>
              <a:rPr lang="en-US" sz="2800" dirty="0" err="1" smtClean="0"/>
              <a:t>Reformasi</a:t>
            </a:r>
            <a:r>
              <a:rPr lang="en-US" sz="2800" dirty="0" smtClean="0"/>
              <a:t> </a:t>
            </a:r>
            <a:r>
              <a:rPr lang="en-US" sz="2800" dirty="0" err="1"/>
              <a:t>Birokrasi</a:t>
            </a:r>
            <a:r>
              <a:rPr lang="en-US" sz="2800" dirty="0"/>
              <a:t>, </a:t>
            </a:r>
            <a:r>
              <a:rPr lang="en-US" sz="2800" dirty="0" err="1" smtClean="0"/>
              <a:t>Mendukung</a:t>
            </a:r>
            <a:r>
              <a:rPr lang="id-ID" sz="2800" dirty="0" smtClean="0"/>
              <a:t> </a:t>
            </a:r>
            <a:r>
              <a:rPr lang="en-US" sz="2800" dirty="0" err="1" smtClean="0"/>
              <a:t>Penegakan</a:t>
            </a:r>
            <a:r>
              <a:rPr lang="en-US" sz="2800" dirty="0" smtClean="0"/>
              <a:t> </a:t>
            </a:r>
            <a:endParaRPr lang="id-ID" sz="28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id-ID" sz="2800" dirty="0"/>
              <a:t> </a:t>
            </a:r>
            <a:r>
              <a:rPr lang="id-ID" sz="2800" dirty="0" smtClean="0"/>
              <a:t>    </a:t>
            </a:r>
            <a:r>
              <a:rPr lang="en-US" sz="2800" dirty="0" err="1" smtClean="0"/>
              <a:t>Supremasi</a:t>
            </a:r>
            <a:r>
              <a:rPr lang="en-US" sz="2800" dirty="0" smtClean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HAM</a:t>
            </a:r>
            <a:r>
              <a:rPr lang="id-ID" sz="2800" dirty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id-ID" sz="3200" dirty="0" smtClean="0"/>
              <a:t>  </a:t>
            </a:r>
            <a:r>
              <a:rPr lang="en-US" sz="2800" dirty="0" err="1" smtClean="0"/>
              <a:t>Visi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misi</a:t>
            </a:r>
            <a:r>
              <a:rPr lang="en-US" sz="2800" dirty="0" smtClean="0"/>
              <a:t> </a:t>
            </a:r>
            <a:r>
              <a:rPr lang="id-ID" sz="2800" dirty="0" err="1"/>
              <a:t>B</a:t>
            </a:r>
            <a:r>
              <a:rPr lang="en-US" sz="2800" dirty="0" err="1" smtClean="0"/>
              <a:t>adan</a:t>
            </a:r>
            <a:r>
              <a:rPr lang="en-US" sz="2800" dirty="0" smtClean="0"/>
              <a:t> </a:t>
            </a:r>
            <a:r>
              <a:rPr lang="id-ID" sz="2800" dirty="0" smtClean="0"/>
              <a:t>K</a:t>
            </a:r>
            <a:r>
              <a:rPr lang="en-US" sz="2800" dirty="0" err="1" smtClean="0"/>
              <a:t>epegawaian</a:t>
            </a:r>
            <a:r>
              <a:rPr lang="en-US" sz="2800" dirty="0" smtClean="0"/>
              <a:t> </a:t>
            </a:r>
            <a:r>
              <a:rPr lang="id-ID" sz="2800" dirty="0" smtClean="0"/>
              <a:t>D</a:t>
            </a:r>
            <a:r>
              <a:rPr lang="en-US" sz="2800" dirty="0" err="1" smtClean="0"/>
              <a:t>aerah</a:t>
            </a:r>
            <a:r>
              <a:rPr lang="en-US" sz="2800" dirty="0" smtClean="0"/>
              <a:t> </a:t>
            </a:r>
            <a:r>
              <a:rPr lang="id-ID" sz="2800" dirty="0" smtClean="0"/>
              <a:t>                             P</a:t>
            </a:r>
            <a:r>
              <a:rPr lang="en-US" sz="2800" dirty="0" err="1" smtClean="0"/>
              <a:t>rovinsi</a:t>
            </a:r>
            <a:r>
              <a:rPr lang="en-US" sz="2800" dirty="0" smtClean="0"/>
              <a:t> </a:t>
            </a:r>
            <a:r>
              <a:rPr lang="id-ID" sz="2800" dirty="0" smtClean="0"/>
              <a:t>S</a:t>
            </a:r>
            <a:r>
              <a:rPr lang="en-US" sz="2800" dirty="0" err="1" smtClean="0"/>
              <a:t>ulawesi</a:t>
            </a:r>
            <a:r>
              <a:rPr lang="en-US" sz="2800" dirty="0" smtClean="0"/>
              <a:t> </a:t>
            </a:r>
            <a:r>
              <a:rPr lang="id-ID" sz="2800" dirty="0" smtClean="0"/>
              <a:t>T</a:t>
            </a:r>
            <a:r>
              <a:rPr lang="en-US" sz="2800" dirty="0" err="1" smtClean="0"/>
              <a:t>engah</a:t>
            </a:r>
            <a:r>
              <a:rPr lang="en-US" sz="2800" dirty="0" smtClean="0"/>
              <a:t>, </a:t>
            </a:r>
            <a:r>
              <a:rPr lang="id-ID" sz="2800" dirty="0" smtClean="0"/>
              <a:t>yakni</a:t>
            </a:r>
            <a:r>
              <a:rPr lang="en-US" sz="2800" dirty="0" smtClean="0"/>
              <a:t> </a:t>
            </a:r>
            <a:r>
              <a:rPr lang="id-ID" sz="2800" dirty="0" smtClean="0"/>
              <a:t>P</a:t>
            </a:r>
            <a:r>
              <a:rPr lang="en-US" sz="2800" dirty="0" err="1" smtClean="0"/>
              <a:t>eningkatan</a:t>
            </a:r>
            <a:r>
              <a:rPr lang="en-US" sz="2800" dirty="0" smtClean="0"/>
              <a:t> </a:t>
            </a:r>
            <a:r>
              <a:rPr lang="id-ID" sz="2800" dirty="0"/>
              <a:t>K</a:t>
            </a:r>
            <a:r>
              <a:rPr lang="en-US" sz="2800" dirty="0" err="1" smtClean="0"/>
              <a:t>apasitas</a:t>
            </a:r>
            <a:r>
              <a:rPr lang="en-US" sz="2800" dirty="0" smtClean="0"/>
              <a:t>/</a:t>
            </a:r>
            <a:r>
              <a:rPr lang="id-ID" sz="2800" dirty="0" err="1"/>
              <a:t>K</a:t>
            </a:r>
            <a:r>
              <a:rPr lang="en-US" sz="2800" dirty="0" err="1" smtClean="0"/>
              <a:t>ualitas</a:t>
            </a:r>
            <a:r>
              <a:rPr lang="en-US" sz="2800" dirty="0" smtClean="0"/>
              <a:t> </a:t>
            </a:r>
            <a:r>
              <a:rPr lang="id-ID" sz="2800" dirty="0" smtClean="0"/>
              <a:t>SDM</a:t>
            </a:r>
            <a:r>
              <a:rPr lang="en-US" sz="2800" dirty="0" smtClean="0"/>
              <a:t> </a:t>
            </a:r>
            <a:r>
              <a:rPr lang="id-ID" sz="2800" dirty="0" smtClean="0"/>
              <a:t>B</a:t>
            </a:r>
            <a:r>
              <a:rPr lang="en-US" sz="2800" dirty="0" err="1" smtClean="0"/>
              <a:t>erbasis</a:t>
            </a:r>
            <a:r>
              <a:rPr lang="en-US" sz="2800" dirty="0" smtClean="0"/>
              <a:t> </a:t>
            </a:r>
            <a:r>
              <a:rPr lang="id-ID" sz="2800" dirty="0"/>
              <a:t>K</a:t>
            </a:r>
            <a:r>
              <a:rPr lang="en-US" sz="2800" dirty="0" err="1" smtClean="0"/>
              <a:t>ompetensi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id-ID" sz="2800" dirty="0" smtClean="0"/>
              <a:t>O</a:t>
            </a:r>
            <a:r>
              <a:rPr lang="en-US" sz="2800" dirty="0" err="1" smtClean="0"/>
              <a:t>rientasi</a:t>
            </a:r>
            <a:r>
              <a:rPr lang="en-US" sz="2800" dirty="0" smtClean="0"/>
              <a:t> </a:t>
            </a:r>
            <a:r>
              <a:rPr lang="id-ID" sz="2800" dirty="0" smtClean="0"/>
              <a:t>C</a:t>
            </a:r>
            <a:r>
              <a:rPr lang="en-US" sz="2800" dirty="0" err="1" smtClean="0"/>
              <a:t>apaian</a:t>
            </a:r>
            <a:r>
              <a:rPr lang="en-US" sz="2800" dirty="0" smtClean="0"/>
              <a:t> </a:t>
            </a:r>
            <a:r>
              <a:rPr lang="id-ID" sz="2800" dirty="0" smtClean="0"/>
              <a:t>K</a:t>
            </a:r>
            <a:r>
              <a:rPr lang="en-US" sz="2800" dirty="0" err="1" smtClean="0"/>
              <a:t>inerja</a:t>
            </a:r>
            <a:endParaRPr lang="en-US" sz="2800" dirty="0"/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901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520940" cy="548640"/>
          </a:xfrm>
        </p:spPr>
        <p:txBody>
          <a:bodyPr>
            <a:noAutofit/>
          </a:bodyPr>
          <a:lstStyle/>
          <a:p>
            <a:r>
              <a:rPr lang="en-US" sz="3600" dirty="0"/>
              <a:t>LATAR BELAKANG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1785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/>
              <a:t>UU ASN No. </a:t>
            </a:r>
            <a:r>
              <a:rPr lang="en-US" sz="4000" b="1" dirty="0" smtClean="0"/>
              <a:t>5/2014</a:t>
            </a:r>
            <a:endParaRPr lang="id-ID" sz="4000" b="1" dirty="0" smtClean="0"/>
          </a:p>
          <a:p>
            <a:pPr marL="0" indent="0" algn="just">
              <a:spcAft>
                <a:spcPts val="1200"/>
              </a:spcAft>
              <a:buNone/>
            </a:pPr>
            <a:r>
              <a:rPr lang="en-US" sz="2800" i="1" dirty="0" err="1" smtClean="0"/>
              <a:t>Sistem</a:t>
            </a:r>
            <a:r>
              <a:rPr lang="en-US" sz="2800" i="1" dirty="0" smtClean="0"/>
              <a:t> </a:t>
            </a:r>
            <a:r>
              <a:rPr lang="en-US" sz="2800" i="1" dirty="0"/>
              <a:t>Merit </a:t>
            </a:r>
            <a:r>
              <a:rPr lang="en-US" sz="2800" i="1" dirty="0" err="1"/>
              <a:t>adalah</a:t>
            </a:r>
            <a:r>
              <a:rPr lang="en-US" sz="2800" i="1" dirty="0"/>
              <a:t> </a:t>
            </a:r>
            <a:r>
              <a:rPr lang="en-US" sz="2800" i="1" dirty="0" err="1"/>
              <a:t>kebijakan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Manajemen</a:t>
            </a:r>
            <a:r>
              <a:rPr lang="en-US" sz="2800" i="1" dirty="0"/>
              <a:t> ASN yang </a:t>
            </a:r>
            <a:r>
              <a:rPr lang="en-US" sz="2800" i="1" dirty="0" err="1"/>
              <a:t>berdasarkan</a:t>
            </a:r>
            <a:r>
              <a:rPr lang="en-US" sz="2800" i="1" dirty="0"/>
              <a:t> </a:t>
            </a:r>
            <a:r>
              <a:rPr lang="en-US" sz="2800" i="1" dirty="0" err="1"/>
              <a:t>pada</a:t>
            </a:r>
            <a:r>
              <a:rPr lang="en-US" sz="2800" i="1" dirty="0"/>
              <a:t> </a:t>
            </a:r>
            <a:r>
              <a:rPr lang="en-US" sz="2800" i="1" dirty="0" err="1"/>
              <a:t>kualifikasi</a:t>
            </a:r>
            <a:r>
              <a:rPr lang="en-US" sz="2800" i="1" dirty="0"/>
              <a:t>, </a:t>
            </a:r>
            <a:r>
              <a:rPr lang="en-US" sz="2800" i="1" dirty="0" err="1"/>
              <a:t>kompetensi</a:t>
            </a:r>
            <a:r>
              <a:rPr lang="en-US" sz="2800" i="1" dirty="0"/>
              <a:t>,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kinerja</a:t>
            </a:r>
            <a:r>
              <a:rPr lang="en-US" sz="2800" i="1" dirty="0"/>
              <a:t> </a:t>
            </a:r>
            <a:r>
              <a:rPr lang="en-US" sz="2800" i="1" dirty="0" err="1"/>
              <a:t>secara</a:t>
            </a:r>
            <a:r>
              <a:rPr lang="en-US" sz="2800" i="1" dirty="0"/>
              <a:t> </a:t>
            </a:r>
            <a:r>
              <a:rPr lang="en-US" sz="2800" i="1" dirty="0" err="1"/>
              <a:t>adil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wajar</a:t>
            </a:r>
            <a:r>
              <a:rPr lang="en-US" sz="2800" i="1" dirty="0"/>
              <a:t>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tanpa</a:t>
            </a:r>
            <a:r>
              <a:rPr lang="en-US" sz="2800" i="1" dirty="0"/>
              <a:t> </a:t>
            </a:r>
            <a:r>
              <a:rPr lang="en-US" sz="2800" i="1" dirty="0" err="1"/>
              <a:t>membedakan</a:t>
            </a:r>
            <a:r>
              <a:rPr lang="en-US" sz="2800" i="1" dirty="0"/>
              <a:t> </a:t>
            </a:r>
            <a:r>
              <a:rPr lang="en-US" sz="2800" i="1" dirty="0" err="1"/>
              <a:t>latar</a:t>
            </a:r>
            <a:r>
              <a:rPr lang="en-US" sz="2800" i="1" dirty="0"/>
              <a:t> </a:t>
            </a:r>
            <a:r>
              <a:rPr lang="en-US" sz="2800" i="1" dirty="0" err="1"/>
              <a:t>belakang</a:t>
            </a:r>
            <a:r>
              <a:rPr lang="en-US" sz="2800" i="1" dirty="0"/>
              <a:t> </a:t>
            </a:r>
            <a:r>
              <a:rPr lang="en-US" sz="2800" i="1" dirty="0" err="1"/>
              <a:t>politik</a:t>
            </a:r>
            <a:r>
              <a:rPr lang="en-US" sz="2800" i="1" dirty="0"/>
              <a:t>, </a:t>
            </a:r>
            <a:r>
              <a:rPr lang="en-US" sz="2800" i="1" dirty="0" err="1"/>
              <a:t>ras</a:t>
            </a:r>
            <a:r>
              <a:rPr lang="en-US" sz="2800" i="1" dirty="0"/>
              <a:t>, </a:t>
            </a:r>
            <a:r>
              <a:rPr lang="en-US" sz="2800" i="1" dirty="0" err="1"/>
              <a:t>warna</a:t>
            </a:r>
            <a:r>
              <a:rPr lang="en-US" sz="2800" i="1" dirty="0"/>
              <a:t> </a:t>
            </a:r>
            <a:r>
              <a:rPr lang="en-US" sz="2800" i="1" dirty="0" err="1"/>
              <a:t>kulit</a:t>
            </a:r>
            <a:r>
              <a:rPr lang="en-US" sz="2800" i="1" dirty="0"/>
              <a:t>, agama, </a:t>
            </a:r>
            <a:r>
              <a:rPr lang="en-US" sz="2800" i="1" dirty="0" err="1"/>
              <a:t>asal</a:t>
            </a:r>
            <a:r>
              <a:rPr lang="en-US" sz="2800" i="1" dirty="0"/>
              <a:t> </a:t>
            </a:r>
            <a:r>
              <a:rPr lang="en-US" sz="2800" i="1" dirty="0" err="1"/>
              <a:t>usul</a:t>
            </a:r>
            <a:r>
              <a:rPr lang="en-US" sz="2800" i="1" dirty="0"/>
              <a:t>, </a:t>
            </a:r>
            <a:r>
              <a:rPr lang="en-US" sz="2800" i="1" dirty="0" err="1"/>
              <a:t>jenis</a:t>
            </a:r>
            <a:r>
              <a:rPr lang="en-US" sz="2800" i="1" dirty="0"/>
              <a:t> </a:t>
            </a:r>
            <a:r>
              <a:rPr lang="en-US" sz="2800" i="1" dirty="0" err="1"/>
              <a:t>kelamin</a:t>
            </a:r>
            <a:r>
              <a:rPr lang="en-US" sz="2800" i="1" dirty="0"/>
              <a:t>, status </a:t>
            </a:r>
            <a:r>
              <a:rPr lang="en-US" sz="2800" i="1" dirty="0" err="1"/>
              <a:t>pernikahan</a:t>
            </a:r>
            <a:r>
              <a:rPr lang="en-US" sz="2800" i="1" dirty="0"/>
              <a:t>, </a:t>
            </a:r>
            <a:r>
              <a:rPr lang="en-US" sz="2800" i="1" dirty="0" err="1"/>
              <a:t>umur</a:t>
            </a:r>
            <a:r>
              <a:rPr lang="en-US" sz="2800" i="1" dirty="0"/>
              <a:t>, </a:t>
            </a:r>
            <a:r>
              <a:rPr lang="en-US" sz="2800" i="1" dirty="0" err="1"/>
              <a:t>atau</a:t>
            </a:r>
            <a:r>
              <a:rPr lang="en-US" sz="2800" i="1" dirty="0"/>
              <a:t> </a:t>
            </a:r>
            <a:r>
              <a:rPr lang="en-US" sz="2800" i="1" dirty="0" err="1"/>
              <a:t>kondisi</a:t>
            </a:r>
            <a:r>
              <a:rPr lang="en-US" sz="2800" i="1" dirty="0"/>
              <a:t> </a:t>
            </a:r>
            <a:r>
              <a:rPr lang="en-US" sz="2800" i="1" dirty="0" err="1"/>
              <a:t>kecacatan</a:t>
            </a:r>
            <a:r>
              <a:rPr lang="en-US" sz="2800" i="1" dirty="0"/>
              <a:t> </a:t>
            </a:r>
            <a:endParaRPr lang="id-ID" sz="2800" i="1" dirty="0" smtClean="0"/>
          </a:p>
          <a:p>
            <a:pPr marL="0" indent="0" algn="just">
              <a:buNone/>
            </a:pPr>
            <a:r>
              <a:rPr lang="id-ID" sz="2800" i="1" dirty="0" smtClean="0"/>
              <a:t>3 Kompetensi </a:t>
            </a:r>
            <a:r>
              <a:rPr lang="id-ID" sz="2800" i="1" dirty="0"/>
              <a:t> </a:t>
            </a:r>
            <a:r>
              <a:rPr lang="id-ID" sz="2800" i="1" dirty="0" smtClean="0"/>
              <a:t>yang harus dimiliki oleh Profesi ASN yakni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3000" i="1" dirty="0" smtClean="0"/>
              <a:t>Manajerial,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3000" i="1" dirty="0" smtClean="0"/>
              <a:t>Sosial kultural dan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3000" i="1" dirty="0" smtClean="0"/>
              <a:t>Teknis</a:t>
            </a:r>
          </a:p>
          <a:p>
            <a:pPr marL="0" indent="0" algn="just">
              <a:buNone/>
            </a:pPr>
            <a:endParaRPr lang="en-US" sz="6600" b="1" dirty="0"/>
          </a:p>
          <a:p>
            <a:pPr marL="0" indent="0">
              <a:buNone/>
            </a:pPr>
            <a:endParaRPr lang="id-ID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631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URAIAN SINGKAT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371600"/>
            <a:ext cx="8503920" cy="4724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smtClean="0"/>
              <a:t>UU ASN No. 5/2014</a:t>
            </a:r>
          </a:p>
          <a:p>
            <a:pPr marL="0" indent="0" algn="just">
              <a:buNone/>
            </a:pPr>
            <a:r>
              <a:rPr lang="en-US" sz="1800" dirty="0" smtClean="0"/>
              <a:t>PP </a:t>
            </a:r>
            <a:r>
              <a:rPr lang="en-US" sz="1800" dirty="0"/>
              <a:t>No. 11/2017</a:t>
            </a:r>
          </a:p>
          <a:p>
            <a:pPr marL="0" indent="0" algn="just">
              <a:buNone/>
            </a:pPr>
            <a:r>
              <a:rPr lang="en-US" sz="1800" dirty="0" err="1" smtClean="0"/>
              <a:t>Tentang</a:t>
            </a:r>
            <a:r>
              <a:rPr lang="en-US" sz="1800" dirty="0" smtClean="0"/>
              <a:t> </a:t>
            </a:r>
            <a:r>
              <a:rPr lang="en-US" sz="1800" dirty="0" err="1" smtClean="0"/>
              <a:t>Manajemen</a:t>
            </a:r>
            <a:r>
              <a:rPr lang="en-US" sz="1800" dirty="0" smtClean="0"/>
              <a:t> </a:t>
            </a:r>
          </a:p>
          <a:p>
            <a:pPr marL="0" indent="0" algn="just">
              <a:buNone/>
            </a:pPr>
            <a:r>
              <a:rPr lang="en-US" sz="1800" dirty="0" smtClean="0"/>
              <a:t>PNS</a:t>
            </a:r>
            <a:endParaRPr lang="en-US" sz="3200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8600" y="1295400"/>
            <a:ext cx="2590800" cy="1600200"/>
          </a:xfrm>
          <a:prstGeom prst="roundRect">
            <a:avLst/>
          </a:prstGeom>
          <a:noFill/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352800" y="1512270"/>
            <a:ext cx="2362200" cy="849930"/>
          </a:xfrm>
          <a:prstGeom prst="rightArrow">
            <a:avLst/>
          </a:prstGeom>
          <a:noFill/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943600" y="1371600"/>
            <a:ext cx="2286000" cy="1219200"/>
          </a:xfrm>
          <a:prstGeom prst="roundRect">
            <a:avLst/>
          </a:prstGeom>
          <a:noFill/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TALENT MAPPING ASN LINGKUP PROVINSI SULAWESI TENGAH </a:t>
            </a:r>
          </a:p>
          <a:p>
            <a:pPr algn="ctr"/>
            <a:endParaRPr lang="en-US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152400" y="4343400"/>
            <a:ext cx="3886200" cy="1905000"/>
          </a:xfrm>
          <a:prstGeom prst="roundRect">
            <a:avLst/>
          </a:prstGeom>
          <a:noFill/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14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ASN YANG 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chemeClr val="tx1"/>
                </a:solidFill>
              </a:rPr>
              <a:t>Berintegritas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chemeClr val="tx1"/>
                </a:solidFill>
              </a:rPr>
              <a:t>Profesional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chemeClr val="tx1"/>
                </a:solidFill>
              </a:rPr>
              <a:t>Netral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chemeClr val="tx1"/>
                </a:solidFill>
              </a:rPr>
              <a:t>Bersih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praktik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korupsi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kolusi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nepotisme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endParaRPr lang="en-US" dirty="0" smtClean="0"/>
          </a:p>
        </p:txBody>
      </p:sp>
      <p:sp>
        <p:nvSpPr>
          <p:cNvPr id="8" name="Down Arrow 7"/>
          <p:cNvSpPr/>
          <p:nvPr/>
        </p:nvSpPr>
        <p:spPr>
          <a:xfrm>
            <a:off x="990600" y="3124200"/>
            <a:ext cx="838200" cy="914400"/>
          </a:xfrm>
          <a:prstGeom prst="downArrow">
            <a:avLst/>
          </a:prstGeom>
          <a:noFill/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rved Left Arrow 8"/>
          <p:cNvSpPr/>
          <p:nvPr/>
        </p:nvSpPr>
        <p:spPr>
          <a:xfrm>
            <a:off x="8305800" y="2477849"/>
            <a:ext cx="609600" cy="2400300"/>
          </a:xfrm>
          <a:prstGeom prst="curvedLeftArrow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olded Corner 9"/>
          <p:cNvSpPr/>
          <p:nvPr/>
        </p:nvSpPr>
        <p:spPr>
          <a:xfrm>
            <a:off x="4343400" y="2895600"/>
            <a:ext cx="4572000" cy="3429000"/>
          </a:xfrm>
          <a:prstGeom prst="foldedCorner">
            <a:avLst/>
          </a:prstGeom>
          <a:noFill/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1100" dirty="0" smtClean="0">
              <a:solidFill>
                <a:schemeClr val="tx1"/>
              </a:solidFill>
            </a:endParaRPr>
          </a:p>
          <a:p>
            <a:pPr algn="just"/>
            <a:r>
              <a:rPr lang="en-US" sz="1600" dirty="0" err="1" smtClean="0">
                <a:solidFill>
                  <a:schemeClr val="tx1"/>
                </a:solidFill>
              </a:rPr>
              <a:t>Penataan</a:t>
            </a:r>
            <a:r>
              <a:rPr lang="en-US" sz="1600" dirty="0" smtClean="0">
                <a:solidFill>
                  <a:schemeClr val="tx1"/>
                </a:solidFill>
              </a:rPr>
              <a:t> ASN </a:t>
            </a:r>
            <a:r>
              <a:rPr lang="en-US" sz="1600" dirty="0" err="1" smtClean="0">
                <a:solidFill>
                  <a:schemeClr val="tx1"/>
                </a:solidFill>
              </a:rPr>
              <a:t>melalui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langkah-langkah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antara</a:t>
            </a:r>
            <a:r>
              <a:rPr lang="en-US" sz="1600" dirty="0" smtClean="0">
                <a:solidFill>
                  <a:schemeClr val="tx1"/>
                </a:solidFill>
              </a:rPr>
              <a:t> lain: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sz="1600" dirty="0" err="1" smtClean="0">
                <a:solidFill>
                  <a:schemeClr val="tx1"/>
                </a:solidFill>
              </a:rPr>
              <a:t>Pertama</a:t>
            </a:r>
            <a:r>
              <a:rPr lang="en-US" sz="1600" dirty="0" smtClean="0">
                <a:solidFill>
                  <a:schemeClr val="tx1"/>
                </a:solidFill>
              </a:rPr>
              <a:t> : </a:t>
            </a:r>
            <a:r>
              <a:rPr lang="en-US" sz="1600" dirty="0" err="1" smtClean="0">
                <a:solidFill>
                  <a:schemeClr val="tx1"/>
                </a:solidFill>
              </a:rPr>
              <a:t>melakukan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pemetaan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kualifikasi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kompetensi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kinerja</a:t>
            </a:r>
            <a:r>
              <a:rPr lang="en-US" sz="1600" dirty="0" smtClean="0">
                <a:solidFill>
                  <a:schemeClr val="tx1"/>
                </a:solidFill>
              </a:rPr>
              <a:t> ASN 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sz="1600" dirty="0" err="1" smtClean="0">
                <a:solidFill>
                  <a:schemeClr val="tx1"/>
                </a:solidFill>
              </a:rPr>
              <a:t>Kedua</a:t>
            </a:r>
            <a:r>
              <a:rPr lang="en-US" sz="1600" dirty="0" smtClean="0">
                <a:solidFill>
                  <a:schemeClr val="tx1"/>
                </a:solidFill>
              </a:rPr>
              <a:t> : </a:t>
            </a:r>
            <a:r>
              <a:rPr lang="en-US" sz="1600" dirty="0" err="1" smtClean="0">
                <a:solidFill>
                  <a:schemeClr val="tx1"/>
                </a:solidFill>
              </a:rPr>
              <a:t>hasil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pemetaan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kualifikasi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kompetensi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kinerja</a:t>
            </a:r>
            <a:r>
              <a:rPr lang="en-US" sz="1600" dirty="0" smtClean="0">
                <a:solidFill>
                  <a:schemeClr val="tx1"/>
                </a:solidFill>
              </a:rPr>
              <a:t> ASN </a:t>
            </a:r>
            <a:r>
              <a:rPr lang="en-US" sz="1600" dirty="0" err="1" smtClean="0">
                <a:solidFill>
                  <a:schemeClr val="tx1"/>
                </a:solidFill>
              </a:rPr>
              <a:t>dapat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dijadikan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dasar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untuk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mengambil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langka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kebijakan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lebih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lanjut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antara</a:t>
            </a:r>
            <a:r>
              <a:rPr lang="en-US" sz="1600" dirty="0" smtClean="0">
                <a:solidFill>
                  <a:schemeClr val="tx1"/>
                </a:solidFill>
              </a:rPr>
              <a:t> lain </a:t>
            </a:r>
            <a:r>
              <a:rPr lang="en-US" sz="1600" dirty="0" err="1" smtClean="0">
                <a:solidFill>
                  <a:schemeClr val="tx1"/>
                </a:solidFill>
              </a:rPr>
              <a:t>pengembangan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kompetensi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karier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mutasi</a:t>
            </a:r>
            <a:r>
              <a:rPr lang="en-US" sz="1600" dirty="0" smtClean="0">
                <a:solidFill>
                  <a:schemeClr val="tx1"/>
                </a:solidFill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</a:rPr>
              <a:t>rotasi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melakukan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evaluasi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bagi</a:t>
            </a:r>
            <a:r>
              <a:rPr lang="en-US" sz="1600" dirty="0" smtClean="0">
                <a:solidFill>
                  <a:schemeClr val="tx1"/>
                </a:solidFill>
              </a:rPr>
              <a:t> ASN yang </a:t>
            </a:r>
            <a:r>
              <a:rPr lang="en-US" sz="1600" dirty="0" err="1" smtClean="0">
                <a:solidFill>
                  <a:schemeClr val="tx1"/>
                </a:solidFill>
              </a:rPr>
              <a:t>tidak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memiliki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kualifikasi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kompetensi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en-US" sz="1600" dirty="0" err="1" smtClean="0">
                <a:solidFill>
                  <a:schemeClr val="tx1"/>
                </a:solidFill>
              </a:rPr>
              <a:t>Ketiga</a:t>
            </a:r>
            <a:r>
              <a:rPr lang="en-US" sz="1600" dirty="0" smtClean="0">
                <a:solidFill>
                  <a:schemeClr val="tx1"/>
                </a:solidFill>
              </a:rPr>
              <a:t> : </a:t>
            </a:r>
            <a:r>
              <a:rPr lang="en-US" sz="1600" dirty="0" err="1" smtClean="0">
                <a:solidFill>
                  <a:schemeClr val="tx1"/>
                </a:solidFill>
              </a:rPr>
              <a:t>percepatan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penataan</a:t>
            </a:r>
            <a:r>
              <a:rPr lang="en-US" sz="1200" dirty="0" smtClean="0">
                <a:solidFill>
                  <a:schemeClr val="tx1"/>
                </a:solidFill>
              </a:rPr>
              <a:t> PNS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71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talent mapping?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99537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7-Point Star 3"/>
          <p:cNvSpPr/>
          <p:nvPr/>
        </p:nvSpPr>
        <p:spPr>
          <a:xfrm>
            <a:off x="152400" y="1371600"/>
            <a:ext cx="8839200" cy="5257800"/>
          </a:xfrm>
          <a:prstGeom prst="star7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Sebuah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tes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dilakukan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untuk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mengetahui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potensi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dan</a:t>
            </a:r>
            <a:r>
              <a:rPr lang="en-US" sz="3200" i="1" dirty="0" smtClean="0">
                <a:solidFill>
                  <a:srgbClr val="FF0000"/>
                </a:solidFill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kompetensi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seseorang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memetakan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dalam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kuadran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pemetaan</a:t>
            </a:r>
            <a:endParaRPr lang="en-US" sz="3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50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TALENT??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2578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dirty="0" smtClean="0"/>
              <a:t>Talent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yang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kinerja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,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kontribusi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kontribusi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jangka</a:t>
            </a:r>
            <a:r>
              <a:rPr lang="en-US" sz="2800" dirty="0" smtClean="0"/>
              <a:t>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menampilkan</a:t>
            </a:r>
            <a:r>
              <a:rPr lang="en-US" sz="2800" dirty="0" smtClean="0"/>
              <a:t> </a:t>
            </a:r>
            <a:r>
              <a:rPr lang="en-US" sz="2800" dirty="0" err="1" smtClean="0"/>
              <a:t>potensi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istimewa</a:t>
            </a:r>
            <a:r>
              <a:rPr lang="en-US" sz="2800" dirty="0" smtClean="0"/>
              <a:t>, yang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penjumlahan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pribadi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Bakat-bakat</a:t>
            </a:r>
            <a:r>
              <a:rPr lang="en-US" sz="2800" dirty="0" smtClean="0"/>
              <a:t> </a:t>
            </a:r>
            <a:r>
              <a:rPr lang="en-US" sz="2800" dirty="0" err="1" smtClean="0"/>
              <a:t>bawaan</a:t>
            </a:r>
            <a:r>
              <a:rPr lang="en-US" sz="2800" dirty="0" smtClean="0"/>
              <a:t> (intrinsic)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Keterampilan</a:t>
            </a:r>
            <a:r>
              <a:rPr lang="en-US" sz="2800" dirty="0" smtClean="0"/>
              <a:t>,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pengalaman</a:t>
            </a:r>
            <a:r>
              <a:rPr lang="en-US" sz="2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Kecerdasan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keputusan</a:t>
            </a:r>
            <a:r>
              <a:rPr lang="en-US" sz="2800" dirty="0" smtClean="0"/>
              <a:t>, </a:t>
            </a:r>
            <a:r>
              <a:rPr lang="en-US" sz="2800" dirty="0" err="1" smtClean="0"/>
              <a:t>sikap</a:t>
            </a:r>
            <a:r>
              <a:rPr lang="en-US" sz="2800" dirty="0" smtClean="0"/>
              <a:t>, </a:t>
            </a:r>
            <a:r>
              <a:rPr lang="en-US" sz="2800" dirty="0" err="1" smtClean="0"/>
              <a:t>karakter</a:t>
            </a:r>
            <a:r>
              <a:rPr lang="en-US" sz="2800" dirty="0" smtClean="0"/>
              <a:t>, </a:t>
            </a:r>
            <a:r>
              <a:rPr lang="en-US" sz="2800" dirty="0" err="1" smtClean="0"/>
              <a:t>energi</a:t>
            </a:r>
            <a:r>
              <a:rPr lang="en-US" sz="2800" dirty="0" smtClean="0"/>
              <a:t>/</a:t>
            </a:r>
            <a:r>
              <a:rPr lang="en-US" sz="2800" dirty="0" err="1" smtClean="0"/>
              <a:t>daya</a:t>
            </a:r>
            <a:r>
              <a:rPr lang="en-US" sz="2800" dirty="0" smtClean="0"/>
              <a:t> </a:t>
            </a:r>
            <a:r>
              <a:rPr lang="en-US" sz="2800" dirty="0" err="1" smtClean="0"/>
              <a:t>dorong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belajar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berkembang</a:t>
            </a:r>
            <a:endParaRPr lang="id-ID" sz="28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383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520940" cy="548640"/>
          </a:xfrm>
        </p:spPr>
        <p:txBody>
          <a:bodyPr>
            <a:normAutofit fontScale="90000"/>
          </a:bodyPr>
          <a:lstStyle/>
          <a:p>
            <a:pPr algn="l"/>
            <a:r>
              <a:rPr lang="id-ID" sz="3600" b="1" dirty="0" smtClean="0"/>
              <a:t>Maksudnya.....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8600" y="1066800"/>
            <a:ext cx="8458200" cy="480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Organisasi</a:t>
            </a:r>
            <a:r>
              <a:rPr lang="en-US" sz="3600" dirty="0" smtClean="0"/>
              <a:t> </a:t>
            </a:r>
            <a:r>
              <a:rPr lang="en-US" sz="3600" dirty="0" err="1" smtClean="0"/>
              <a:t>ingin</a:t>
            </a:r>
            <a:r>
              <a:rPr lang="en-US" sz="3600" dirty="0" smtClean="0"/>
              <a:t> </a:t>
            </a:r>
            <a:r>
              <a:rPr lang="en-US" sz="3600" dirty="0" err="1" smtClean="0"/>
              <a:t>mengetahui</a:t>
            </a:r>
            <a:r>
              <a:rPr lang="en-US" sz="3600" dirty="0" smtClean="0"/>
              <a:t> </a:t>
            </a:r>
            <a:r>
              <a:rPr lang="en-US" sz="3600" dirty="0" err="1" smtClean="0"/>
              <a:t>peta</a:t>
            </a:r>
            <a:r>
              <a:rPr lang="en-US" sz="3600" dirty="0" smtClean="0"/>
              <a:t> </a:t>
            </a:r>
            <a:r>
              <a:rPr lang="en-US" sz="3600" dirty="0" err="1" smtClean="0"/>
              <a:t>prosentase</a:t>
            </a:r>
            <a:r>
              <a:rPr lang="en-US" sz="3600" dirty="0" smtClean="0"/>
              <a:t> </a:t>
            </a:r>
            <a:r>
              <a:rPr lang="en-US" sz="3600" dirty="0" err="1" smtClean="0"/>
              <a:t>kompetensi</a:t>
            </a:r>
            <a:r>
              <a:rPr lang="en-US" sz="3600" dirty="0" smtClean="0"/>
              <a:t> </a:t>
            </a:r>
            <a:r>
              <a:rPr lang="id-ID" sz="3600" dirty="0" smtClean="0"/>
              <a:t>SDM Aparatur </a:t>
            </a:r>
            <a:r>
              <a:rPr lang="en-US" sz="3600" dirty="0" smtClean="0"/>
              <a:t> yang </a:t>
            </a:r>
            <a:r>
              <a:rPr lang="en-US" sz="3600" dirty="0" err="1" smtClean="0"/>
              <a:t>ada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6374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2784</TotalTime>
  <Words>1213</Words>
  <Application>Microsoft Office PowerPoint</Application>
  <PresentationFormat>On-screen Show (4:3)</PresentationFormat>
  <Paragraphs>225</Paragraphs>
  <Slides>21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Adjacency</vt:lpstr>
      <vt:lpstr>PowerPoint Presentation</vt:lpstr>
      <vt:lpstr>PowerPoint Presentation</vt:lpstr>
      <vt:lpstr>PowerPoint Presentation</vt:lpstr>
      <vt:lpstr>LATAR BELAKANG</vt:lpstr>
      <vt:lpstr>LATAR BELAKANG</vt:lpstr>
      <vt:lpstr>URAIAN SINGKAT</vt:lpstr>
      <vt:lpstr>Apa itu talent mapping?</vt:lpstr>
      <vt:lpstr>TALENT??</vt:lpstr>
      <vt:lpstr>Maksudnya.....</vt:lpstr>
      <vt:lpstr>TUJUAN..</vt:lpstr>
      <vt:lpstr>HASIL DAN MANFAAT..  </vt:lpstr>
      <vt:lpstr>SASARAN...</vt:lpstr>
      <vt:lpstr>STANDAR PENGUKURAN</vt:lpstr>
      <vt:lpstr>UJI KOMPETENSI MELIPUTI...</vt:lpstr>
      <vt:lpstr>Metode..</vt:lpstr>
      <vt:lpstr>JANGKA WAKTU HASIL PENILAIAN &amp;                   WAKTU PELAKSANAAN</vt:lpstr>
      <vt:lpstr>PEMBAGIAN KERJA..</vt:lpstr>
      <vt:lpstr>PERUMPUNAN KOMPETENSI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TALENTS MAPPING</dc:title>
  <dc:creator>rayyan</dc:creator>
  <cp:lastModifiedBy>Windows User</cp:lastModifiedBy>
  <cp:revision>195</cp:revision>
  <cp:lastPrinted>2020-02-07T02:14:22Z</cp:lastPrinted>
  <dcterms:created xsi:type="dcterms:W3CDTF">2019-07-15T00:55:53Z</dcterms:created>
  <dcterms:modified xsi:type="dcterms:W3CDTF">2020-02-10T02:50:05Z</dcterms:modified>
</cp:coreProperties>
</file>